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363" r:id="rId3"/>
    <p:sldId id="360" r:id="rId4"/>
    <p:sldId id="361" r:id="rId5"/>
    <p:sldId id="362" r:id="rId6"/>
    <p:sldId id="265" r:id="rId7"/>
    <p:sldId id="267" r:id="rId8"/>
    <p:sldId id="268" r:id="rId9"/>
    <p:sldId id="345" r:id="rId10"/>
    <p:sldId id="346" r:id="rId11"/>
    <p:sldId id="272" r:id="rId12"/>
    <p:sldId id="300" r:id="rId13"/>
    <p:sldId id="310" r:id="rId14"/>
    <p:sldId id="311" r:id="rId15"/>
    <p:sldId id="312" r:id="rId16"/>
    <p:sldId id="313" r:id="rId17"/>
    <p:sldId id="314" r:id="rId18"/>
    <p:sldId id="276" r:id="rId19"/>
    <p:sldId id="357" r:id="rId20"/>
    <p:sldId id="358" r:id="rId21"/>
    <p:sldId id="277" r:id="rId22"/>
    <p:sldId id="359" r:id="rId23"/>
    <p:sldId id="301" r:id="rId24"/>
    <p:sldId id="330" r:id="rId25"/>
    <p:sldId id="344" r:id="rId26"/>
    <p:sldId id="331" r:id="rId27"/>
    <p:sldId id="332" r:id="rId28"/>
    <p:sldId id="278" r:id="rId29"/>
    <p:sldId id="341" r:id="rId30"/>
    <p:sldId id="333" r:id="rId31"/>
    <p:sldId id="279" r:id="rId32"/>
    <p:sldId id="334" r:id="rId33"/>
    <p:sldId id="355" r:id="rId34"/>
    <p:sldId id="342" r:id="rId35"/>
    <p:sldId id="281" r:id="rId36"/>
    <p:sldId id="280" r:id="rId37"/>
    <p:sldId id="302" r:id="rId38"/>
    <p:sldId id="303" r:id="rId39"/>
    <p:sldId id="266" r:id="rId40"/>
    <p:sldId id="269" r:id="rId41"/>
    <p:sldId id="323" r:id="rId42"/>
    <p:sldId id="304" r:id="rId43"/>
    <p:sldId id="286" r:id="rId44"/>
    <p:sldId id="325" r:id="rId45"/>
    <p:sldId id="284" r:id="rId46"/>
    <p:sldId id="283" r:id="rId47"/>
    <p:sldId id="352" r:id="rId48"/>
    <p:sldId id="347" r:id="rId49"/>
    <p:sldId id="288" r:id="rId50"/>
    <p:sldId id="348" r:id="rId51"/>
    <p:sldId id="349" r:id="rId52"/>
    <p:sldId id="350" r:id="rId53"/>
    <p:sldId id="354" r:id="rId54"/>
    <p:sldId id="353" r:id="rId55"/>
    <p:sldId id="351" r:id="rId56"/>
    <p:sldId id="287" r:id="rId57"/>
    <p:sldId id="356" r:id="rId58"/>
    <p:sldId id="365" r:id="rId59"/>
    <p:sldId id="366" r:id="rId60"/>
    <p:sldId id="364" r:id="rId61"/>
  </p:sldIdLst>
  <p:sldSz cx="9144000" cy="5143500" type="screen16x9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8B2022-DA2E-47DC-A278-7EC47C1D6243}">
          <p14:sldIdLst>
            <p14:sldId id="256"/>
            <p14:sldId id="363"/>
            <p14:sldId id="360"/>
            <p14:sldId id="361"/>
            <p14:sldId id="362"/>
            <p14:sldId id="265"/>
            <p14:sldId id="267"/>
            <p14:sldId id="268"/>
            <p14:sldId id="345"/>
            <p14:sldId id="346"/>
            <p14:sldId id="272"/>
            <p14:sldId id="300"/>
            <p14:sldId id="310"/>
            <p14:sldId id="311"/>
            <p14:sldId id="312"/>
            <p14:sldId id="313"/>
            <p14:sldId id="314"/>
            <p14:sldId id="276"/>
            <p14:sldId id="357"/>
            <p14:sldId id="358"/>
            <p14:sldId id="277"/>
            <p14:sldId id="359"/>
            <p14:sldId id="301"/>
            <p14:sldId id="330"/>
            <p14:sldId id="344"/>
            <p14:sldId id="331"/>
            <p14:sldId id="332"/>
            <p14:sldId id="278"/>
            <p14:sldId id="341"/>
            <p14:sldId id="333"/>
            <p14:sldId id="279"/>
            <p14:sldId id="334"/>
            <p14:sldId id="355"/>
            <p14:sldId id="342"/>
            <p14:sldId id="281"/>
            <p14:sldId id="280"/>
            <p14:sldId id="302"/>
            <p14:sldId id="303"/>
            <p14:sldId id="266"/>
            <p14:sldId id="269"/>
            <p14:sldId id="323"/>
            <p14:sldId id="304"/>
            <p14:sldId id="286"/>
            <p14:sldId id="325"/>
            <p14:sldId id="284"/>
            <p14:sldId id="283"/>
            <p14:sldId id="352"/>
            <p14:sldId id="347"/>
            <p14:sldId id="288"/>
            <p14:sldId id="348"/>
            <p14:sldId id="349"/>
            <p14:sldId id="350"/>
            <p14:sldId id="354"/>
            <p14:sldId id="353"/>
            <p14:sldId id="351"/>
            <p14:sldId id="287"/>
            <p14:sldId id="356"/>
            <p14:sldId id="365"/>
            <p14:sldId id="366"/>
            <p14:sldId id="3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20" autoAdjust="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2DE1E-4DE5-46C4-8FF8-1F15370CE5F5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3CB8-AC9A-4A3F-B23A-1C7A2C864BF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279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ol.jw.org/cmn-Hant/wol/bc/r24/lp-ch/1102003124/1/0" TargetMode="External"/><Relationship Id="rId13" Type="http://schemas.openxmlformats.org/officeDocument/2006/relationships/hyperlink" Target="http://wol.jw.org/cmn-Hant/wol/bc/r24/lp-ch/1102003124/2/1" TargetMode="External"/><Relationship Id="rId18" Type="http://schemas.openxmlformats.org/officeDocument/2006/relationships/hyperlink" Target="http://wol.jw.org/cmn-Hant/wol/bc/r24/lp-ch/1102003124/3/1" TargetMode="External"/><Relationship Id="rId3" Type="http://schemas.openxmlformats.org/officeDocument/2006/relationships/hyperlink" Target="http://wol.jw.org/cmn-Hant/wol/bc/r24/lp-ch/1102003124/0/0" TargetMode="External"/><Relationship Id="rId7" Type="http://schemas.openxmlformats.org/officeDocument/2006/relationships/hyperlink" Target="http://wol.jw.org/cmn-Hant/wol/fn/r24/lp-ch/1102003124/0" TargetMode="External"/><Relationship Id="rId12" Type="http://schemas.openxmlformats.org/officeDocument/2006/relationships/hyperlink" Target="http://wol.jw.org/cmn-Hant/wol/bc/r24/lp-ch/1102003124/2/0" TargetMode="External"/><Relationship Id="rId17" Type="http://schemas.openxmlformats.org/officeDocument/2006/relationships/hyperlink" Target="http://wol.jw.org/cmn-Hant/wol/bc/r24/lp-ch/1102003124/3/0" TargetMode="External"/><Relationship Id="rId2" Type="http://schemas.openxmlformats.org/officeDocument/2006/relationships/slide" Target="../slides/slide20.xml"/><Relationship Id="rId16" Type="http://schemas.openxmlformats.org/officeDocument/2006/relationships/hyperlink" Target="http://wol.jw.org/cmn-Hant/wol/bc/r24/lp-ch/1102003124/2/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l.jw.org/cmn-Hant/wol/bc/r24/lp-ch/1102003124/0/3" TargetMode="External"/><Relationship Id="rId11" Type="http://schemas.openxmlformats.org/officeDocument/2006/relationships/hyperlink" Target="http://wol.jw.org/cmn-Hant/wol/bc/r24/lp-ch/1102003124/1/3" TargetMode="External"/><Relationship Id="rId5" Type="http://schemas.openxmlformats.org/officeDocument/2006/relationships/hyperlink" Target="http://wol.jw.org/cmn-Hant/wol/bc/r24/lp-ch/1102003124/0/2" TargetMode="External"/><Relationship Id="rId15" Type="http://schemas.openxmlformats.org/officeDocument/2006/relationships/hyperlink" Target="http://wol.jw.org/cmn-Hant/wol/bc/r24/lp-ch/1102003124/2/3" TargetMode="External"/><Relationship Id="rId10" Type="http://schemas.openxmlformats.org/officeDocument/2006/relationships/hyperlink" Target="http://wol.jw.org/cmn-Hant/wol/bc/r24/lp-ch/1102003124/1/2" TargetMode="External"/><Relationship Id="rId4" Type="http://schemas.openxmlformats.org/officeDocument/2006/relationships/hyperlink" Target="http://wol.jw.org/cmn-Hant/wol/bc/r24/lp-ch/1102003124/0/1" TargetMode="External"/><Relationship Id="rId9" Type="http://schemas.openxmlformats.org/officeDocument/2006/relationships/hyperlink" Target="http://wol.jw.org/cmn-Hant/wol/bc/r24/lp-ch/1102003124/1/1" TargetMode="External"/><Relationship Id="rId14" Type="http://schemas.openxmlformats.org/officeDocument/2006/relationships/hyperlink" Target="http://wol.jw.org/cmn-Hant/wol/bc/r24/lp-ch/1102003124/2/2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86593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基本上舊約聖經涵蓋了兩千年的歷史，也就是基督降生前的兩千年，但創世記一到十一章是記載史前的部分，也就是以色列之前的歷史。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以色列的歷史大約在主前兩千年展開，我們現在是主後兩千年。以色列的歷史則是在主前兩千年開始。時間點就是這樣，懂嗎？這是以色列歷史的起點。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3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我把這段歷史分成四個部分，每個部分有五百年，這是四段不同的時期，起點分別是西元前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年、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年、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年和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我們要用人物和事件來標示這四段時期，用人名和事件來標示的話，各位可以比較容易記住，我寫下的四個事件分別是揀選、出埃及、王國、被擄，用這四件事來標示這四段時期的歷史。這裡，神揀選亞伯拉罕，揀選他和他的後代做他的子民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3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裡，摩西帶領以色列出埃及。這裡他們神的應許之地，享有太平盛世，這是以色列的高峰，我稱這段為王國時期，是因為他們這個時候不只擁有自己的土地，還徵服了很多國家。再來是他們歷史的最低點，被擄時期。大致上說來這四件事符合這四個時期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32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然後我在不同時期選出當時最具代表性的人物，西元前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年是亞伯拉罕，西元前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年是摩西，西元前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年是大衛，他在這個時期統治以色列，西元前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年是以賽亞，他是被擄時期最有名的人物。所以有四件事和四個人物。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3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此外以色列的領袖角色也隨著改變，這四段時期各有不同的領袖角色，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第一段時期是由族長帶領，族長其實是指從先祖亞伯拉罕到約瑟。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第二段時期是由先知帶領，從摩西到撒母耳。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第三段時期是由君王帶領從掃羅到西底家。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第四段時期是由祭司帶領，從跟著所羅巴伯歸回的約書亞到耶穌時代的該亞法。所以領袖的角色從族長到先知、到君王、再到祭司。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此外以色列的領袖角色也隨著改變，這四段時期各有不同的領袖角色，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第一段時期是由族長帶領，族長其實是指從先祖亞伯拉罕到約瑟。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第二段時期是由先知帶領，從摩西到撒母耳。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第三段時期是由君王帶領從掃羅到西底家。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第四段時期是由祭司帶領，從跟著所羅巴伯歸回的約書亞到耶穌時代的該亞法。所以領袖的角色從族長到先知、到君王、再到祭司。</a:t>
            </a:r>
          </a:p>
          <a:p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3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132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上帝應許，要把“從埃及河到幼發拉底大河的這塊土地”賜給亞伯蘭的苗裔。（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創世記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15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18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出埃及記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23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31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申命記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1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7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，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8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；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11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24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）約書亞進入迦南地之後，應許之地還要經過大約四百年，才擴展到上帝所定的疆界。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大衛王征服了阿拉米的瑣巴王國後，疆土就擴展到敘利亞北部的幼發拉底河。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*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大衛戰勝了非利士人，南面的疆土就跟埃及接壤。（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撒母耳記下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8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3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歷代志上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18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1-3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；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20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4-8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歷代志下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9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26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到了所羅門執政的時候，他的領土包括“從［幼發拉底］大河到非利士人的地，直到埃及的疆界”。當時國勢鼎盛，版圖遼闊，正好預示彌賽亞四海昇平的統治。（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列王紀上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4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21-25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；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8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65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歷代志上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13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5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詩篇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72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8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撒迦利亞書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9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）雖然以色列的版圖很大，但聖經一般用“從但直到別示巴”去指以色列人的疆土。（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撒母耳記下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3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10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；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歷代志下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30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：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7252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現在我們來看看細節。創世記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章，記載了以色列的第一段歷史，當時有族長帶領，約伯記可能也是那段時期寫的，約伯記的描述很像亞伯拉罕、以撒和雅各時代的生活，當時的人就是時常遷移。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9003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創世記一到十一章是在講宇宙的創造、伊甸園、人類犯罪、洪水和巴別塔，主要是在講人類，還沒有講到神的選民，主要的重點在講全人類。這是以色列之前的歷史，也就是所謂史前的部分。</a:t>
            </a:r>
            <a:r>
              <a:rPr lang="en-US" altLang="zh-TW" dirty="0" smtClean="0"/>
              <a:t>1-11</a:t>
            </a:r>
            <a:r>
              <a:rPr lang="zh-TW" altLang="en-US" dirty="0" smtClean="0"/>
              <a:t>是前傳。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098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1650-1550</a:t>
            </a:r>
            <a:r>
              <a:rPr lang="zh-TW" altLang="en-US" dirty="0" smtClean="0"/>
              <a:t>間居埃及，有埃及文獻由馬尼他</a:t>
            </a:r>
            <a:r>
              <a:rPr lang="en-US" altLang="zh-TW" dirty="0" smtClean="0"/>
              <a:t>1224-1211</a:t>
            </a:r>
          </a:p>
          <a:p>
            <a:r>
              <a:rPr lang="zh-TW" altLang="en-US" dirty="0" smtClean="0"/>
              <a:t>記載他父親蘭塞</a:t>
            </a:r>
            <a:r>
              <a:rPr lang="en-US" altLang="zh-TW" dirty="0" smtClean="0"/>
              <a:t>II BC1290-1224</a:t>
            </a:r>
            <a:r>
              <a:rPr lang="zh-TW" altLang="en-US" dirty="0" smtClean="0"/>
              <a:t>期間的功績，</a:t>
            </a:r>
            <a:endParaRPr lang="en-US" altLang="zh-TW" dirty="0" smtClean="0"/>
          </a:p>
          <a:p>
            <a:r>
              <a:rPr lang="zh-TW" altLang="en-US" dirty="0" smtClean="0"/>
              <a:t>石碑上有以色列的名字，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聖經以外最早的文獻記錄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出埃及的地方名無法考證，而希伯來文聖經，紅海的名，</a:t>
            </a:r>
            <a:endParaRPr lang="en-US" altLang="zh-TW" dirty="0" smtClean="0"/>
          </a:p>
          <a:p>
            <a:r>
              <a:rPr lang="zh-TW" altLang="en-US" dirty="0" smtClean="0"/>
              <a:t>本是蘆葦海，推演應為淡水淺灘。</a:t>
            </a:r>
            <a:endParaRPr lang="en-US" altLang="zh-TW" dirty="0" smtClean="0"/>
          </a:p>
          <a:p>
            <a:r>
              <a:rPr lang="zh-TW" altLang="en-US" dirty="0" smtClean="0"/>
              <a:t>在七十士譯本譯了紅海，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紅海這個名稱到中世紀被西方人命名。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摩西一名，在希伯來意思是拉出，而在埃及的意思是出生，同蘭塞相同。</a:t>
            </a:r>
            <a:endParaRPr lang="en-US" altLang="zh-TW" dirty="0" smtClean="0"/>
          </a:p>
          <a:p>
            <a:r>
              <a:rPr lang="zh-TW" altLang="en-US" dirty="0" smtClean="0"/>
              <a:t>若虛構摩西這人，就不西找個外族人的名。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339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成書時間，有些提及早期歷史的書，可能在晚期才篇輯成書。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3792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考古上發現在這個時期有人口爆炸的現象，</a:t>
            </a:r>
            <a:r>
              <a:rPr lang="en-US" altLang="zh-TW" dirty="0" smtClean="0"/>
              <a:t>90%</a:t>
            </a:r>
            <a:r>
              <a:rPr lang="zh-TW" altLang="en-US" dirty="0" smtClean="0"/>
              <a:t>住在新開墾的土地上。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1913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自亞伯蘭誕生─約瑟死在埃及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endParaRPr lang="zh-HK" altLang="zh-HK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自約瑟的離世─以色列出埃及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endParaRPr lang="zh-HK" altLang="zh-HK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自百姓出埃及─掃羅第一國王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endParaRPr lang="zh-HK" altLang="zh-HK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zh-TW" altLang="zh-H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自掃羅當君王─西底家王被擄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400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endParaRPr lang="zh-HK" altLang="zh-HK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821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再來看第二個時期，這個時期只寫了幾卷書：出埃及記、利未記、民數記和申命記，都是在摩西時代寫的。約書亞記、士師記和路得記也是記載那段時期的歷史。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475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r>
              <a:rPr lang="zh-TW" altLang="en-US" dirty="0" smtClean="0"/>
              <a:t>世紀末，表面上為抗衡非利士人的迫近。</a:t>
            </a:r>
            <a:endParaRPr lang="en-US" altLang="zh-TW" dirty="0" smtClean="0"/>
          </a:p>
          <a:p>
            <a:r>
              <a:rPr lang="zh-TW" altLang="en-US" dirty="0" smtClean="0"/>
              <a:t>另一方面，中央山脈人口膨脹，向外移的壓力增加。</a:t>
            </a:r>
            <a:endParaRPr lang="en-US" altLang="zh-TW" dirty="0" smtClean="0"/>
          </a:p>
          <a:p>
            <a:r>
              <a:rPr lang="zh-TW" altLang="en-US" dirty="0" smtClean="0"/>
              <a:t>農產不足，需要興起貿易活動，所以統一的王國有需要出現。</a:t>
            </a:r>
            <a:endParaRPr lang="en-US" altLang="zh-TW" dirty="0" smtClean="0"/>
          </a:p>
          <a:p>
            <a:r>
              <a:rPr lang="zh-TW" altLang="en-US" dirty="0" smtClean="0"/>
              <a:t>历史家認為</a:t>
            </a:r>
            <a:r>
              <a:rPr lang="en-US" altLang="zh-TW" dirty="0" smtClean="0"/>
              <a:t>11</a:t>
            </a:r>
            <a:r>
              <a:rPr lang="zh-TW" altLang="en-US" dirty="0" smtClean="0"/>
              <a:t>世紀末，迦南一帶是政治真空狀態，</a:t>
            </a:r>
            <a:endParaRPr lang="en-US" altLang="zh-TW" dirty="0" smtClean="0"/>
          </a:p>
          <a:p>
            <a:r>
              <a:rPr lang="zh-TW" altLang="en-US" dirty="0" smtClean="0"/>
              <a:t>周邊的國家埃及、亞述、巴比倫未有餘力去插手迦南。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想真，在同一時間的大國都無力染指迦南，都不是恰巧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7252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從社會學來看，是大衛家族管治下，本來積壓的分歧，</a:t>
            </a:r>
            <a:endParaRPr lang="en-US" altLang="zh-TW" dirty="0" smtClean="0"/>
          </a:p>
          <a:p>
            <a:r>
              <a:rPr lang="zh-TW" altLang="en-US" dirty="0" smtClean="0"/>
              <a:t>在久缺才幹的領導下，突顯出來。</a:t>
            </a:r>
            <a:endParaRPr lang="en-US" altLang="zh-TW" dirty="0" smtClean="0"/>
          </a:p>
          <a:p>
            <a:r>
              <a:rPr lang="zh-TW" altLang="en-US" dirty="0" smtClean="0"/>
              <a:t>但聖經說出王國分裂的原因是所羅門王犯罪，神定意要分裂。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个不同管治的模式，結果是怎樣？</a:t>
            </a:r>
            <a:endParaRPr lang="en-US" altLang="zh-TW" dirty="0" smtClean="0"/>
          </a:p>
          <a:p>
            <a:r>
              <a:rPr lang="zh-TW" altLang="en-US" dirty="0" smtClean="0"/>
              <a:t>北方雨水較多，土地肥沃，又是交通要道，經濟條件優越。</a:t>
            </a:r>
            <a:endParaRPr lang="en-US" altLang="zh-TW" dirty="0" smtClean="0"/>
          </a:p>
          <a:p>
            <a:r>
              <a:rPr lang="zh-TW" altLang="en-US" dirty="0" smtClean="0"/>
              <a:t>境內雜居本土人，鄰邦亞蘭、腓尼基，在宗教上壞影响，</a:t>
            </a:r>
            <a:endParaRPr lang="en-US" altLang="zh-TW" dirty="0" smtClean="0"/>
          </a:p>
          <a:p>
            <a:r>
              <a:rPr lang="en-US" altLang="zh-TW" dirty="0" smtClean="0"/>
              <a:t>200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朝，</a:t>
            </a:r>
            <a:r>
              <a:rPr lang="en-US" altLang="zh-TW" dirty="0" smtClean="0"/>
              <a:t>19</a:t>
            </a:r>
            <a:r>
              <a:rPr lang="zh-TW" altLang="en-US" dirty="0" smtClean="0"/>
              <a:t>個王只有</a:t>
            </a:r>
            <a:r>
              <a:rPr lang="en-US" altLang="zh-TW" dirty="0" smtClean="0"/>
              <a:t>10</a:t>
            </a:r>
            <a:r>
              <a:rPr lang="zh-TW" altLang="en-US" dirty="0" smtClean="0"/>
              <a:t>个可以傳下一代。</a:t>
            </a:r>
            <a:r>
              <a:rPr lang="en-US" altLang="zh-TW" dirty="0" smtClean="0"/>
              <a:t>721</a:t>
            </a:r>
            <a:r>
              <a:rPr lang="zh-TW" altLang="en-US" dirty="0" smtClean="0"/>
              <a:t>亡</a:t>
            </a:r>
            <a:endParaRPr lang="en-US" altLang="zh-TW" dirty="0" smtClean="0"/>
          </a:p>
          <a:p>
            <a:r>
              <a:rPr lang="zh-TW" altLang="en-US" dirty="0" smtClean="0"/>
              <a:t>南國位處中央山脈較孤立，宗教文化傾向單一。</a:t>
            </a:r>
            <a:r>
              <a:rPr lang="en-US" altLang="zh-TW" dirty="0" smtClean="0"/>
              <a:t>586</a:t>
            </a:r>
            <a:r>
              <a:rPr lang="zh-TW" altLang="en-US" dirty="0" smtClean="0"/>
              <a:t>亡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74884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來是王國時期，第三段時期的書卷比較多，有撒母耳記、列王記和歷代誌這些歷史書，另外還有詩歌書，包括大衛寫的詩篇以及所羅門寫的雅歌、箴言和傳道書，但所羅門之後發生內戰，十二支派分裂為二，北方十支派自稱以色列國，南方兩個支派自稱猶大國，王國從此分裂，那個時期的先知有以利亞和以利沙，但是他們沒有把預言寫下來留給後代，所以並沒有以他們命名的書卷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593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巴比倫時代：</a:t>
            </a:r>
            <a:r>
              <a:rPr lang="en-US" altLang="zh-TW" dirty="0" smtClean="0"/>
              <a:t>605-539</a:t>
            </a:r>
            <a:r>
              <a:rPr lang="zh-TW" altLang="en-US" dirty="0" smtClean="0"/>
              <a:t>只有王下</a:t>
            </a:r>
            <a:r>
              <a:rPr lang="en-US" altLang="zh-TW" dirty="0" smtClean="0"/>
              <a:t>25:27-30</a:t>
            </a:r>
            <a:r>
              <a:rPr lang="zh-TW" altLang="en-US" dirty="0" smtClean="0"/>
              <a:t>，記載這段巴比倫時間</a:t>
            </a:r>
            <a:endParaRPr lang="en-US" altLang="zh-TW" dirty="0" smtClean="0"/>
          </a:p>
          <a:p>
            <a:r>
              <a:rPr lang="zh-TW" altLang="en-US" dirty="0" smtClean="0"/>
              <a:t>波　斯時代：</a:t>
            </a:r>
            <a:r>
              <a:rPr lang="en-US" altLang="zh-TW" dirty="0" smtClean="0"/>
              <a:t>539-332</a:t>
            </a:r>
            <a:r>
              <a:rPr lang="zh-TW" altLang="en-US" dirty="0" smtClean="0"/>
              <a:t>只有代下</a:t>
            </a:r>
            <a:r>
              <a:rPr lang="en-US" altLang="zh-TW" dirty="0" smtClean="0"/>
              <a:t>36:22-23</a:t>
            </a:r>
            <a:r>
              <a:rPr lang="zh-TW" altLang="en-US" dirty="0" smtClean="0"/>
              <a:t>。記載這段波　斯時間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8197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這段時間，五經完成最後的訂，先知書搜集整理亦開始，</a:t>
            </a:r>
            <a:endParaRPr lang="en-US" altLang="zh-TW" dirty="0" smtClean="0"/>
          </a:p>
          <a:p>
            <a:r>
              <a:rPr lang="zh-TW" altLang="en-US" dirty="0" smtClean="0"/>
              <a:t>到公元前</a:t>
            </a:r>
            <a:r>
              <a:rPr lang="en-US" altLang="zh-TW" dirty="0" smtClean="0"/>
              <a:t>3</a:t>
            </a:r>
            <a:r>
              <a:rPr lang="zh-TW" altLang="en-US" dirty="0" smtClean="0"/>
              <a:t>世紀，先知書編定大致完成。聖卷亦較遅完成。</a:t>
            </a:r>
            <a:endParaRPr lang="en-US" altLang="zh-TW" dirty="0" smtClean="0"/>
          </a:p>
          <a:p>
            <a:r>
              <a:rPr lang="zh-TW" altLang="en-US" dirty="0" smtClean="0"/>
              <a:t>正亦希臘的年代，為應付希臘背景的猶太人需要，</a:t>
            </a:r>
            <a:endParaRPr lang="en-US" altLang="zh-TW" dirty="0" smtClean="0"/>
          </a:p>
          <a:p>
            <a:r>
              <a:rPr lang="zh-TW" altLang="en-US" dirty="0" smtClean="0"/>
              <a:t>在亞加山大的猶太人翻譯聖經成希臘文七十士本。</a:t>
            </a:r>
            <a:endParaRPr lang="en-US" altLang="zh-TW" dirty="0" smtClean="0"/>
          </a:p>
          <a:p>
            <a:r>
              <a:rPr lang="zh-TW" altLang="en-US" dirty="0" smtClean="0"/>
              <a:t>無聖殿以會堂作替。同時，亞蘭文在日常取代希伯來文。</a:t>
            </a:r>
            <a:endParaRPr lang="en-US" altLang="zh-TW" dirty="0" smtClean="0"/>
          </a:p>
          <a:p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6474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來又突然寫了很多書卷，都是先知書，而且都是跟被擄有關，主要的先知書都在這個時期寫成的，有被擄之前發的預言，有被擄時期發的預言，還有被擄之後發的預言。可見這件事在他們的歷史上佔有多重要的地位。他們失去神的應許之地，這些先知警告他們，將要失去這塊土地，在他們失去土地後，這些先知安慰他們，在他們歸回以後，這些先知關心重建的工作，他們離開家鄉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年之久。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這個時期有一兩卷歷史書，但以理書和以斯帖記都在講猶太人被擄期間在巴比倫所發生的事，以斯拉和尼希米這兩個人協助重建耶路撒冷，他們幫助百姓在自己的土地上重新定居下來。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5612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記住這四段時期以後，再來要插進兩段空擋，每段空擋都是四百年，第一段空擋在這裡，第二段空擋在這裡，在兩段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空檔時間，神完全沉默，而且沒有任何行動，所以聖經對那兩段期間沒有任何記載，在那兩段期間當然還是有人寫書，只是都沒有納入聖經，因為神在那段期間，完全沉默，沒有任何行動。你在聖經上讀到“永生神”這個詞的時候，你知道這是什麼含意嗎？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065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公元</a:t>
            </a:r>
            <a:r>
              <a:rPr lang="en-US" altLang="zh-TW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6-10</a:t>
            </a:r>
            <a:r>
              <a:rPr lang="zh-TW" altLang="en-US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世紀，是中世紀的前半部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3597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這段空擋發生在第一段時期，而另外一段空擋發生在第四段時期，所以在通用的聖經裡，瑪拉基書是舊約聖經的最後一卷書，跟馬太福音之間隔了四百年，因為神在那四百年間完全沉默，沒有任何行動。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5618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們對空檔期間的歷史沒有興趣，那隻是一般的歷史而已。同樣地，創世記和出埃及記之間也有一段四百年的空檔，我們讀的時候常常沒有註意到這點，但出埃及記講得很清楚，兩書之間隔了四百年。在神沉默沒有行動的空檔，人類的發展很有意思，埃及、印度和中國文化在這段空擋蓬勃發展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0075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另外一段空擋則出現蘇格拉底、柏拉圖、亞里士多德等希臘哲學家，對西方世界影響深遠，另外還有佛陀、孔子、亞歷山大大帝、凱撒大帝等等這些所謂的偉人。神不忙的時候，人可是很忙。可見很多人類歷史的發展跟神一點關係都沒有。因為我必須告訴各位，只有神的歷史才值得我們重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921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建議大家讀先知書的時候，要先知道它是什麼時候寫成的，是被擄前、被擄期間，還是被擄歸回後寫的，這樣可以幫助你了解那卷書。希望我這樣講很清楚，你要先記住幾個基本的特點：就是這兩千年分成四個時期，每個時期五百年；然後看各個書卷是在哪個時期寫成的；再來要了解書卷的分類，律法書是頭五卷，要知道是什麼時期寫成的，創世記是在空檔期之前寫的，另外四卷是在空檔期之後寫的，再來是歷史書，要知道是什麼時期寫的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6694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來是聖卷，主要是詩歌書，這些詩歌是在以色列全盛時期寫成的，在盛世期間文化和藝術會蓬勃發展，一個國家富足太平的時候人民就會寫詩，藝術和文化是一種奢侈品，會在盛世時期蓬勃發展，你可能注意到這張表上這條綠色的虛線，以色列的盛世是在大衛統治時期，在大衛之前一直走上坡，在大衛之後一切開始走下坡，直到他們失去土地，這真的很悲哀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每個猶太人都會回顧這段時期，渴望這段盛世再來，那是以色列的黃金時代，主啊，求你再差來另外一個大衛，求你差來一個像大衛的彌賽亞，求你差來大衛的子孫。猶太人到今天都還在期待大衛的子孫再來興起盛世，門徒在耶穌升天之前就是問他，你什麼時候要復興以色列國？兩千年後仍在問這個問題，這段期間是以色列的巔峰時期，他們的財富不斷增加，到這里之後開始走下坡，內戰把他們一分為二，北方十支派，南方二個支派，這些都記載在列王紀，你讀的時候會覺得很悲哀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接下來有四百年的空檔，神完全沉默，沒有行一件神蹟，四百年後神突然又開口了，施洗約翰出來傳道，這是四百年後的第一個先知，接下來出現耶穌的神蹟，耶穌降生、受死、復活和升天，開啟了新約。新約聖經涵蓋的時間不到一百年，整部新約聖經是在一百年內寫成的，舊約聖經卻涵蓋了超過兩千年。想想宇宙創造的那部分有多久，我把這張圖表記在腦中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9416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3386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聖經常常把舊約書卷分成三類，我在上一張圖表中稍微有談到，英文聖經把所有的歷史書統統放在一起，從創世記到以斯帖記，全都放在舊約聖經的前面，這是按時間先後排列，可以幫助於我們了解歷史，但是從另外一個角度來看則沒有幫助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舊約聖經中的第二類是詩歌書，約伯記全部是用詩寫成的，詩篇、箴言也是詩，再來是傳道書和雅歌，詩歌書全部被放在一起當作第二類。雖然英文聖經將書卷分類，卻很少標示出這是歷史書或詩歌書，只是按順序排列而已，我們讀的時候常會忘記是在讀不同類別的書卷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來是所有的先知書，分成大先知書和小先知書，你一定聽過大先知書和小先知書這兩個詞，其實這只是指書卷的長短而已，而不是指人或信息的重要與否，主要是指他們講了多少信息，像是以賽亞書、耶利米書和以西結書很長，約珥書和俄巴底亞書卻很短，所以幾卷厚的叫大先知書，十二卷薄的叫小先知書，這是英文舊約聖經書卷的順序。</a:t>
            </a:r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2496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記得耶穌有一句：律法和先知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511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Torah </a:t>
            </a:r>
            <a:r>
              <a:rPr lang="zh-TW" altLang="en-US" dirty="0" smtClean="0"/>
              <a:t>律法，</a:t>
            </a:r>
            <a:endParaRPr lang="en-US" altLang="zh-TW" dirty="0" smtClean="0"/>
          </a:p>
          <a:p>
            <a:r>
              <a:rPr lang="zh-TW" altLang="en-US" dirty="0" smtClean="0"/>
              <a:t>前先知書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約書亞記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士師記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撒母耳記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列王記</a:t>
            </a:r>
            <a:r>
              <a:rPr lang="en-US" altLang="zh-TW" baseline="0" dirty="0" smtClean="0"/>
              <a:t>, (</a:t>
            </a:r>
            <a:r>
              <a:rPr lang="zh-TW" altLang="en-US" baseline="0" dirty="0" smtClean="0"/>
              <a:t>不分上下卷</a:t>
            </a:r>
            <a:r>
              <a:rPr lang="en-US" altLang="zh-TW" baseline="0" dirty="0" smtClean="0"/>
              <a:t>)</a:t>
            </a:r>
          </a:p>
          <a:p>
            <a:r>
              <a:rPr lang="zh-TW" altLang="en-US" dirty="0" smtClean="0"/>
              <a:t>後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</a:t>
            </a:r>
            <a:r>
              <a:rPr lang="en-US" altLang="zh-TW" dirty="0" smtClean="0"/>
              <a:t>) </a:t>
            </a:r>
            <a:r>
              <a:rPr lang="zh-TW" altLang="en-US" dirty="0" smtClean="0"/>
              <a:t>先知書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 以賽亞書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耶利米書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以西結書</a:t>
            </a:r>
            <a:endParaRPr lang="en-US" altLang="zh-TW" dirty="0" smtClean="0"/>
          </a:p>
          <a:p>
            <a:r>
              <a:rPr lang="zh-TW" altLang="en-US" dirty="0" smtClean="0"/>
              <a:t>後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</a:t>
            </a:r>
            <a:r>
              <a:rPr lang="en-US" altLang="zh-TW" dirty="0" smtClean="0"/>
              <a:t>) </a:t>
            </a:r>
            <a:r>
              <a:rPr lang="zh-TW" altLang="en-US" dirty="0" smtClean="0"/>
              <a:t>先知書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何西亞書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約珥書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阿摩司書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俄巴底亞書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約拿書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那鴻書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哈巴谷書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西番雅書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哈該書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撒迦利亞書</a:t>
            </a:r>
            <a:r>
              <a:rPr lang="en-US" altLang="zh-TW" dirty="0" smtClean="0"/>
              <a:t>, </a:t>
            </a:r>
            <a:r>
              <a:rPr lang="zh-TW" altLang="en-US" dirty="0" smtClean="0"/>
              <a:t>瑪拉基書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智慧書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詩篇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箴言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約伯記</a:t>
            </a:r>
            <a:endParaRPr lang="en-US" altLang="zh-TW" baseline="0" dirty="0" smtClean="0"/>
          </a:p>
          <a:p>
            <a:r>
              <a:rPr lang="zh-TW" altLang="en-US" dirty="0" smtClean="0"/>
              <a:t>聖卷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雅歌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路得記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耶利米衰歌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以斯帖記</a:t>
            </a:r>
            <a:endParaRPr lang="en-US" altLang="zh-TW" baseline="0" dirty="0" smtClean="0"/>
          </a:p>
          <a:p>
            <a:r>
              <a:rPr lang="zh-TW" altLang="en-US" dirty="0" smtClean="0"/>
              <a:t>歷史書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但以理書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以斯拉記</a:t>
            </a:r>
            <a:r>
              <a:rPr lang="en-US" altLang="zh-TW" dirty="0" smtClean="0"/>
              <a:t>,</a:t>
            </a:r>
            <a:r>
              <a:rPr lang="zh-TW" altLang="en-US" dirty="0" smtClean="0"/>
              <a:t>尼希米記</a:t>
            </a:r>
            <a:r>
              <a:rPr lang="en-US" altLang="zh-TW" dirty="0" smtClean="0"/>
              <a:t>,</a:t>
            </a:r>
            <a:r>
              <a:rPr lang="zh-TW" altLang="en-US" dirty="0" smtClean="0"/>
              <a:t>歷代志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8533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他們的頭五卷書不叫創世記、出埃及記，利未記、民數記和申命記，而是以書卷開頭的幾個字命名，一打開就會看到，馬上就知道是哪一卷書，猶太會堂直到今天仍然每年都會讀一遍律法書。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670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BIBLIA</a:t>
            </a:r>
            <a:r>
              <a:rPr lang="zh-TW" altLang="en-US" dirty="0" smtClean="0"/>
              <a:t>聖經，眾多書卷。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整本舊約聖經涵蓋了大約兩千年的時間，有許多不同的作者和許多不同性質的書卷，有歷史書、律法書和詩歌書。這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卷書之間有什麼關聯呢？我們務必要了解這些書卷之間的關聯，神賜給我們的聖經，並不是按主題來分類的。如果是按主題來分類那該有多好，如果創世記都在講神，出埃及記都在講耶穌，如果利未記都在講聖靈，如果他把相同主題的經文都放在同一卷書中，我們就不用買聖經索引來幫助找經文。</a:t>
            </a:r>
          </a:p>
          <a:p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6462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談創世記的時候用過一張圖表，聖經頭五卷書很特別，是整本聖經的基礎，是摩西的律法，五卷律法書，也就是妥拉。這裡有一個特別的模式。各位請看這是什麼形狀，中間窄，兩邊寬，很像彩虹的形狀，沒錯，很像彩虹的形狀，看聖經頭五卷書的時候要記住這個形狀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世記意思起初，出埃及記意思出去，利未記意思是利未人的記事，民數記就是數點人數，申命記意思是第二組律法，這裡再度給了十誡，這是第二次頒下十誡。來看看這個很特別的模式，先看講的對象，創世記在講全人類，出埃及記在講以色列國剛建立的時候，利未記在講利未這個支派，民數記在講以色列國，申命記再度回到全世界的歷史。所以中間窄，兩邊寬的形狀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再來看地點，從迦勒底開始迦南，再來是埃及，再來是西乃山，然後是南地和以東、摩押，最後回到應許之地，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再來看時間，創世記涵蓋好幾世紀，出埃及記涵蓋三百年，利未記只涵蓋一個月，民數記又涵蓋幾百年，申命記涵蓋好幾世紀。這是一個很特別的模式，搭配得很好。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466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來令人驚訝的是，第二類書卷叫做先知書，而且包括我們所謂的歷史書，我們把約書亞記、士師記、撒母耳記和列王記叫做歷史書，但是他們稱這幾卷書為前先知書，然後他們稱另外的幾卷先知書為後先知書。他們為什麼稱這幾卷書為先知書呢？這幾卷書中當然有先知，約書亞是先知，撒母耳是先知，但這不是主要的原因，而是因為這是先知歷史，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96833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先知歷史不同於一般的歷史。這需要解釋一下，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者在寫歷史書之前，都必須要決定要記載什麼或者是不記載什麼，他們不可能把所有的人事物都寫進去。了解嗎？約翰福音說，如果要把耶穌所說所做的一一寫下來，所寫的書就是世界也容不下。所有的歷史書都必須選擇性地記錄，每個史學家都必須挑選他認為重要的事來記錄。</a:t>
            </a:r>
            <a:endParaRPr lang="zh-HK" altLang="en-US" dirty="0" smtClean="0"/>
          </a:p>
          <a:p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0287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dirty="0" smtClean="0"/>
              <a:t>所有的歷史書都是根據這兩個原則寫的，要挑選哪些事件以及這些事件的因果關係。</a:t>
            </a:r>
          </a:p>
          <a:p>
            <a:endParaRPr lang="en-US" altLang="zh-TW" dirty="0" smtClean="0"/>
          </a:p>
          <a:p>
            <a:r>
              <a:rPr lang="zh-TW" altLang="zh-HK" dirty="0" smtClean="0"/>
              <a:t>先知歷史也是根據這兩個原則寫的，先知歷史只挑選對神重要的事情，所以聖經完全沒有提到佛陀和孔子這些人，只挑選對神重要的事情，然後指出這些事和神的關聯。跟神有關聯的才寫進去，所以這些書是從先知的角度寫的，只挑選對神重要的事情，然後指出這些事和神有什麼關聯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909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dirty="0" smtClean="0"/>
              <a:t>所以猶太人才會稱這幾卷書為前先知書。你會發現路得記不屬於這類，歷代誌也不屬於這類，因為路得記和歷代誌都不是記載先知歷史，英文聖經把路得記放在士師記還有撒母耳記中間，但你讀路得記就可以知道，神在這卷書中並沒有開口說話，也沒有做什麼事，這你有註意到嗎？路得記的故事很美，是大衛祖先的故事，但完全沒有提到神說了什麼。歷代誌也是一樣，讀起來很像列王紀，但仔細研讀會發現他跟列王紀很不一樣，而且這不是先知歷史書，完全是從不同的角度寫的。所以有前先知書和後先知書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0289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相信我們也應該分成這三類，因為這幫助我們了解這不是一般歷史，而是先知歷史，當中有給我們的信息。那些次經書卷則歷史書，比如談到馬加比時代以色列的歷史，各位知道馬加比時代以色列的歷史嗎？當時他們向佔領以色列地的希臘人叛變，這段歷史還曾經被拍成神劇，馬加比事件是一段感人的歷史，但這只是一段歷史，如果你有興趣的話可以去讀一讀，但裡面沒有神要對你說的話，因為不是先知歷史，先知歷史一直到今天仍然在向我們說話，所以神才能用過去寫的舊約聖經書卷向你說話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如果我教導馬加比書就听不到神的話，讀這段歷史很有意思，但也僅止於此。所以千萬不能只把書當作一般的歷史來讀，要知道這些書是神的律法、先知的預言以及神看為重要的聖卷。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6920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為什麼不收錄次經書卷呢？答案是：這些書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卷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全是在先知時期寫的，也就是神在地上活躍的時期，沒有一卷是在空擋時期寫的。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這兩段空擋期間之內所寫的書一般被稱作“次經”，這些書在聖經上找不到，但天主教把這些書卷納入他們的聖經，因為裡面提到向聖徒禱告以及煉獄，所以他們把次經納入正典，其實這些書不該納入聖經，因為那些書的寫作期間神沒有在地球上活動。但在另外幾段時期神非常活躍，不斷在我們地球上說話和活動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32972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答案是：這些書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卷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全是在先知時期寫的，也就是神在地上活躍的時期，沒有一卷是在空擋時期寫的。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這兩段空擋期間之內所寫的書一般被稱作“次經”，這些書在聖經上找不到，但天主教把這些書卷納入他們的聖經，因為裡面提到向聖徒禱告以及煉獄，所以他們把次經納入正典，其實這些書不該納入聖經，因為那些書的寫作期間神沒有在地球上活動。但在另外幾段時期神非常活躍，不斷在我們地球上說話和活動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3297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84630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第一、二類目錄，在基督教聖經沒有對應書卷。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59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772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那卷書也是歷史的一部分，神給我們的書卷都有時空的背景，我們務必要考慮到時空這兩方面，了解他在什麼時候，又是在什麼地方說這些話，時空會賦予這些話含意，因為他是針對生活中的情況說的，他都是在某個時空背景針對某個情況說話的，所以我們需要知道時空背景。我在這個單元就要來跟大家談談這些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530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因為有人的存在，神的話就透過人與人之間互動起了作用</a:t>
            </a:r>
            <a:r>
              <a:rPr lang="en-US" altLang="zh-TW" dirty="0" smtClean="0"/>
              <a:t>.</a:t>
            </a:r>
            <a:endParaRPr lang="zh-HK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02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我們來講地點，講這個當然需要用到地圖，讀聖經除了要了解歷史，還需要了解地理，這樣在讀經的時候對經文才能有正確的理解。其實我們只需要兩張地圖，一張是中東的地圖，一張是應許之地的地圖，我們都需要牢記這兩張地圖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001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裡可以找到歐洲各種動植物，可以找到非洲各種動植物，也可以找到亞洲的各種動植物，你可以看見蘇格蘭的松樹長在撒哈拉的棕櫚樹旁，在聖經時代所有的野生動物都在這裡，像是獅子、熊、鱷魚、駱駝，像把全世界都擠在這個小地方。這真是令人驚嘆，我還有很多例子可以舉，但講這些就好了。你必須了解這裡的地理環境，尤其是這塊地的形狀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046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我把時間歸納成一個簡單的模式，讓你們可以容易記住。這個表乍看之下好像很複雜，可是等我講解以後，你會發現其實非常簡單。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3CB8-AC9A-4A3F-B23A-1C7A2C864BF2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906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968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5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6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910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252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677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636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697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956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141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597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37674-1B72-4454-A6D9-23C4CAA154DD}" type="datetimeFigureOut">
              <a:rPr lang="zh-HK" altLang="en-US" smtClean="0"/>
              <a:t>12/1/2020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AB6C8-1016-4370-965D-BFD6EF4DF8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868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IBC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中文堂</a:t>
            </a:r>
            <a:r>
              <a:rPr lang="en-US" altLang="zh-HK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HK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舊約聖經的成書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舊約背景前傳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聖經基礎班 </a:t>
            </a:r>
            <a:r>
              <a:rPr lang="en-US" altLang="zh-TW" dirty="0" smtClean="0">
                <a:solidFill>
                  <a:srgbClr val="FFFF00"/>
                </a:solidFill>
              </a:rPr>
              <a:t>(1)</a:t>
            </a:r>
            <a:endParaRPr lang="zh-HK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-6865"/>
            <a:ext cx="4896544" cy="51970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焦點作在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2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舊約的時間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28088"/>
              </p:ext>
            </p:extLst>
          </p:nvPr>
        </p:nvGraphicFramePr>
        <p:xfrm>
          <a:off x="1619672" y="987574"/>
          <a:ext cx="7427168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792"/>
                <a:gridCol w="1856792"/>
                <a:gridCol w="1856792"/>
                <a:gridCol w="1856792"/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2000BC</a:t>
                      </a:r>
                      <a:endParaRPr lang="zh-HK" altLang="en-US" sz="1400" dirty="0"/>
                    </a:p>
                  </a:txBody>
                  <a:tcPr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1500BC</a:t>
                      </a:r>
                      <a:endParaRPr lang="zh-HK" altLang="en-US" sz="1400" dirty="0"/>
                    </a:p>
                  </a:txBody>
                  <a:tcPr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1000BC</a:t>
                      </a:r>
                      <a:endParaRPr lang="zh-HK" altLang="en-US" sz="1400" dirty="0"/>
                    </a:p>
                  </a:txBody>
                  <a:tcPr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/>
                        <a:t>500BC</a:t>
                      </a:r>
                      <a:endParaRPr lang="zh-HK" altLang="en-US" sz="1400" dirty="0"/>
                    </a:p>
                  </a:txBody>
                  <a:tcPr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62936"/>
              </p:ext>
            </p:extLst>
          </p:nvPr>
        </p:nvGraphicFramePr>
        <p:xfrm>
          <a:off x="323528" y="987574"/>
          <a:ext cx="1296144" cy="148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2624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時間</a:t>
                      </a:r>
                      <a:endParaRPr lang="zh-HK" altLang="en-US" sz="1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T="34290" marB="34290"/>
                </a:tc>
              </a:tr>
              <a:tr h="354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事件</a:t>
                      </a:r>
                      <a:endParaRPr lang="zh-HK" altLang="en-US" sz="1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T="34290" marB="34290"/>
                </a:tc>
              </a:tr>
              <a:tr h="2883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代表人物</a:t>
                      </a:r>
                      <a:endParaRPr lang="zh-HK" altLang="en-US" sz="1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T="34290" marB="34290"/>
                </a:tc>
              </a:tr>
              <a:tr h="268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角色</a:t>
                      </a:r>
                      <a:endParaRPr lang="zh-HK" altLang="en-US" sz="1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T="34290" marB="34290"/>
                </a:tc>
              </a:tr>
              <a:tr h="2697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從</a:t>
                      </a:r>
                      <a:r>
                        <a:rPr lang="zh-TW" altLang="en-US" sz="1400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誰到誰</a:t>
                      </a:r>
                      <a:endParaRPr lang="zh-HK" altLang="en-US" sz="14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2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舊約的時間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4273"/>
            <a:ext cx="7632848" cy="206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9642"/>
            <a:ext cx="7640860" cy="218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3618"/>
            <a:ext cx="7640860" cy="216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172791"/>
            <a:ext cx="662583" cy="105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14" y="222882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2" y="2245126"/>
            <a:ext cx="1486980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28824"/>
            <a:ext cx="1532421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8" y="2242752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50" y="2242752"/>
            <a:ext cx="1845490" cy="2390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0383"/>
            <a:ext cx="7632848" cy="2232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6" y="2000278"/>
            <a:ext cx="7632848" cy="2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舊約的時間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4273"/>
            <a:ext cx="7632848" cy="206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9642"/>
            <a:ext cx="7640860" cy="218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3618"/>
            <a:ext cx="7640860" cy="202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172791"/>
            <a:ext cx="662583" cy="105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14" y="222882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2" y="2245126"/>
            <a:ext cx="1486980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28824"/>
            <a:ext cx="1532421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8" y="2242752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50" y="2242752"/>
            <a:ext cx="1845490" cy="2390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6" y="2000278"/>
            <a:ext cx="7632848" cy="2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時間的事件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4273"/>
            <a:ext cx="7632848" cy="183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9642"/>
            <a:ext cx="7640860" cy="218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172791"/>
            <a:ext cx="662583" cy="105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14" y="222882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2" y="2245126"/>
            <a:ext cx="1486980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28824"/>
            <a:ext cx="1532421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8" y="2242752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50" y="2242752"/>
            <a:ext cx="1845490" cy="2390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6" y="1977684"/>
            <a:ext cx="7632848" cy="2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時間的作表人物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4273"/>
            <a:ext cx="7632848" cy="206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172791"/>
            <a:ext cx="662583" cy="105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14" y="222882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2" y="2245126"/>
            <a:ext cx="1486980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28824"/>
            <a:ext cx="1532421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8" y="2242752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50" y="2242752"/>
            <a:ext cx="1845490" cy="2390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6" y="2000278"/>
            <a:ext cx="7632848" cy="2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舊約的角色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172791"/>
            <a:ext cx="662583" cy="105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14" y="222882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2" y="2245126"/>
            <a:ext cx="1486980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28824"/>
            <a:ext cx="1532421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8" y="2242752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50" y="2242752"/>
            <a:ext cx="1845490" cy="2390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6" y="2000278"/>
            <a:ext cx="7632848" cy="2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從誰到誰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1172791"/>
            <a:ext cx="662583" cy="105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14" y="222882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2" y="2245126"/>
            <a:ext cx="1486980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28824"/>
            <a:ext cx="1532421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818" y="2242752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50" y="2242752"/>
            <a:ext cx="1845490" cy="2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舊約後到主降生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6" y="223356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4" y="2233564"/>
            <a:ext cx="1486980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233564"/>
            <a:ext cx="1532421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96" y="2233564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26" y="2233564"/>
            <a:ext cx="1764902" cy="2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444708"/>
            <a:ext cx="9865096" cy="5588208"/>
          </a:xfrm>
        </p:spPr>
      </p:pic>
    </p:spTree>
    <p:extLst>
      <p:ext uri="{BB962C8B-B14F-4D97-AF65-F5344CB8AC3E}">
        <p14:creationId xmlns:p14="http://schemas.microsoft.com/office/powerpoint/2010/main" val="8475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啟示自己的神</a:t>
            </a:r>
            <a:endParaRPr lang="zh-HK" altLang="en-US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113588"/>
            <a:ext cx="2280995" cy="1964410"/>
          </a:xfr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35846"/>
            <a:ext cx="2088232" cy="1417658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73" y="2247714"/>
            <a:ext cx="3810000" cy="146685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3491880" y="3111810"/>
            <a:ext cx="1800200" cy="301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47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9358"/>
            <a:ext cx="4956463" cy="5143500"/>
          </a:xfrm>
        </p:spPr>
      </p:pic>
      <p:sp>
        <p:nvSpPr>
          <p:cNvPr id="7" name="TextBox 6"/>
          <p:cNvSpPr txBox="1"/>
          <p:nvPr/>
        </p:nvSpPr>
        <p:spPr>
          <a:xfrm>
            <a:off x="539552" y="277227"/>
            <a:ext cx="1661993" cy="4347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神給亞伯拉罕的應許</a:t>
            </a:r>
            <a:endParaRPr lang="zh-HK" altLang="en-US" sz="48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80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相關經卷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6" y="223356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4" y="2233564"/>
            <a:ext cx="1486980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96" y="2233564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26" y="2233564"/>
            <a:ext cx="1764902" cy="2390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8" y="2233564"/>
            <a:ext cx="1532421" cy="9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1" y="11702"/>
            <a:ext cx="9168341" cy="3867894"/>
          </a:xfrm>
        </p:spPr>
      </p:pic>
    </p:spTree>
    <p:extLst>
      <p:ext uri="{BB962C8B-B14F-4D97-AF65-F5344CB8AC3E}">
        <p14:creationId xmlns:p14="http://schemas.microsoft.com/office/powerpoint/2010/main" val="23834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相關經卷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6" y="223356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4" y="2233564"/>
            <a:ext cx="1486980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96" y="2233564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26" y="2233564"/>
            <a:ext cx="1764902" cy="2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" y="195486"/>
            <a:ext cx="9116182" cy="4785996"/>
          </a:xfrm>
        </p:spPr>
      </p:pic>
    </p:spTree>
    <p:extLst>
      <p:ext uri="{BB962C8B-B14F-4D97-AF65-F5344CB8AC3E}">
        <p14:creationId xmlns:p14="http://schemas.microsoft.com/office/powerpoint/2010/main" val="22627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02576"/>
            <a:ext cx="8784977" cy="4941550"/>
          </a:xfrm>
        </p:spPr>
      </p:pic>
    </p:spTree>
    <p:extLst>
      <p:ext uri="{BB962C8B-B14F-4D97-AF65-F5344CB8AC3E}">
        <p14:creationId xmlns:p14="http://schemas.microsoft.com/office/powerpoint/2010/main" val="28443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4696" cy="5216541"/>
          </a:xfrm>
        </p:spPr>
      </p:pic>
      <p:sp>
        <p:nvSpPr>
          <p:cNvPr id="3" name="TextBox 2"/>
          <p:cNvSpPr txBox="1"/>
          <p:nvPr/>
        </p:nvSpPr>
        <p:spPr>
          <a:xfrm>
            <a:off x="6732240" y="1491630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公元前</a:t>
            </a:r>
            <a:r>
              <a:rPr lang="en-US" altLang="zh-TW" sz="32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13</a:t>
            </a:r>
            <a:r>
              <a:rPr lang="zh-TW" altLang="en-US" sz="32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世紀</a:t>
            </a:r>
            <a:endParaRPr lang="zh-HK" altLang="en-US" sz="32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1" cy="5143501"/>
          </a:xfrm>
        </p:spPr>
      </p:pic>
    </p:spTree>
    <p:extLst>
      <p:ext uri="{BB962C8B-B14F-4D97-AF65-F5344CB8AC3E}">
        <p14:creationId xmlns:p14="http://schemas.microsoft.com/office/powerpoint/2010/main" val="21580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相關經卷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6" y="223356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96" y="2233564"/>
            <a:ext cx="1632132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26" y="2233564"/>
            <a:ext cx="1764902" cy="2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49" y="10658"/>
            <a:ext cx="4956463" cy="5143500"/>
          </a:xfrm>
        </p:spPr>
      </p:pic>
      <p:sp>
        <p:nvSpPr>
          <p:cNvPr id="8" name="TextBox 7"/>
          <p:cNvSpPr txBox="1"/>
          <p:nvPr/>
        </p:nvSpPr>
        <p:spPr>
          <a:xfrm>
            <a:off x="6929681" y="144691"/>
            <a:ext cx="1661993" cy="46111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神在大衞所羅門的實現</a:t>
            </a:r>
            <a:endParaRPr lang="zh-HK" altLang="en-US" sz="4800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55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口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述流傳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51570"/>
            <a:ext cx="6624736" cy="3726414"/>
          </a:xfrm>
        </p:spPr>
      </p:pic>
    </p:spTree>
    <p:extLst>
      <p:ext uri="{BB962C8B-B14F-4D97-AF65-F5344CB8AC3E}">
        <p14:creationId xmlns:p14="http://schemas.microsoft.com/office/powerpoint/2010/main" val="32474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王國分裂</a:t>
            </a:r>
            <a:endParaRPr lang="zh-HK" altLang="en-US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31032"/>
            <a:ext cx="7488832" cy="4212468"/>
          </a:xfrm>
        </p:spPr>
      </p:pic>
    </p:spTree>
    <p:extLst>
      <p:ext uri="{BB962C8B-B14F-4D97-AF65-F5344CB8AC3E}">
        <p14:creationId xmlns:p14="http://schemas.microsoft.com/office/powerpoint/2010/main" val="39056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相關經卷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6" y="223356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26" y="2233564"/>
            <a:ext cx="1764902" cy="2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826768" cy="204173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三次被擄</a:t>
            </a:r>
            <a:endParaRPr lang="zh-HK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82" y="0"/>
            <a:ext cx="4357919" cy="2451329"/>
          </a:xfrm>
        </p:spPr>
      </p:pic>
      <p:pic>
        <p:nvPicPr>
          <p:cNvPr id="5" name="内容占位符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" y="2690196"/>
            <a:ext cx="4371867" cy="2459176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90" y="2717960"/>
            <a:ext cx="4322511" cy="243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6"/>
          <p:cNvSpPr>
            <a:spLocks noGrp="1"/>
          </p:cNvSpPr>
          <p:nvPr>
            <p:ph type="title"/>
          </p:nvPr>
        </p:nvSpPr>
        <p:spPr>
          <a:xfrm>
            <a:off x="467544" y="951570"/>
            <a:ext cx="3970784" cy="135015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HK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三批歸回</a:t>
            </a:r>
            <a:endParaRPr lang="zh-HK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65526" y="789552"/>
            <a:ext cx="4038600" cy="17704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zh-HK" sz="32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第一批公</a:t>
            </a: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元前</a:t>
            </a:r>
            <a:r>
              <a:rPr lang="en-US" altLang="zh-HK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536</a:t>
            </a: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年，這是</a:t>
            </a:r>
            <a:r>
              <a:rPr lang="zh-TW" altLang="zh-HK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所羅巴伯</a:t>
            </a: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和大祭司，他們帶著一批百姓回來。</a:t>
            </a:r>
            <a:endParaRPr lang="zh-HK" altLang="en-US" sz="32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eaLnBrk="1" hangingPunct="1">
              <a:buFontTx/>
              <a:buNone/>
            </a:pPr>
            <a:endParaRPr lang="zh-HK" altLang="en-US" dirty="0" smtClean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endParaRPr lang="zh-HK" altLang="en-US" dirty="0" smtClean="0">
              <a:ea typeface="新細明體" pitchFamily="18" charset="-120"/>
            </a:endParaRPr>
          </a:p>
          <a:p>
            <a:pPr eaLnBrk="1" hangingPunct="1">
              <a:buFontTx/>
              <a:buNone/>
            </a:pP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11560" y="2970647"/>
            <a:ext cx="4038600" cy="16416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zh-HK" sz="32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第二批的歸回是在公元前</a:t>
            </a:r>
            <a:r>
              <a:rPr lang="en-US" altLang="zh-HK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45</a:t>
            </a:r>
            <a:r>
              <a:rPr lang="en-US" altLang="zh-TW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</a:t>
            </a:r>
            <a:r>
              <a:rPr lang="zh-TW" altLang="zh-HK" sz="32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r>
              <a:rPr lang="zh-TW" altLang="zh-HK" sz="3200" b="1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以斯拉</a:t>
            </a:r>
            <a:r>
              <a:rPr lang="zh-TW" altLang="zh-HK" sz="32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帶領</a:t>
            </a:r>
            <a:r>
              <a:rPr lang="zh-HK" altLang="en-US" sz="32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zh-TW" altLang="zh-HK" sz="32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神的百姓歸回。</a:t>
            </a:r>
            <a:endParaRPr lang="zh-HK" altLang="en-US" sz="32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HK" alt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800600" y="2970647"/>
            <a:ext cx="4038600" cy="1911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第三批歸回是</a:t>
            </a:r>
            <a:r>
              <a:rPr lang="en-US" altLang="zh-HK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en-US" altLang="zh-TW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年以後，公元前</a:t>
            </a:r>
            <a:r>
              <a:rPr lang="en-US" altLang="zh-HK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444</a:t>
            </a: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年，</a:t>
            </a:r>
            <a:r>
              <a:rPr lang="zh-TW" altLang="zh-HK" sz="3200" b="1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尼希米</a:t>
            </a:r>
            <a:r>
              <a:rPr lang="zh-TW" altLang="zh-HK" sz="3200" b="1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率領百姓歸回</a:t>
            </a:r>
            <a:r>
              <a:rPr lang="zh-TW" altLang="zh-HK" sz="32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zh-HK" altLang="en-US" sz="3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650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70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年後回歸</a:t>
            </a:r>
            <a:endParaRPr lang="zh-HK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75"/>
            <a:ext cx="9144000" cy="5148875"/>
          </a:xfrm>
        </p:spPr>
      </p:pic>
    </p:spTree>
    <p:extLst>
      <p:ext uri="{BB962C8B-B14F-4D97-AF65-F5344CB8AC3E}">
        <p14:creationId xmlns:p14="http://schemas.microsoft.com/office/powerpoint/2010/main" val="26424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相關經卷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6" y="223356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221612"/>
            <a:ext cx="662583" cy="2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接下新約書卷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6" y="2233564"/>
            <a:ext cx="580999" cy="239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21612"/>
            <a:ext cx="504056" cy="23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8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兩段留白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233564"/>
            <a:ext cx="580999" cy="2378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2233564"/>
            <a:ext cx="508991" cy="2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留白的第一段在埃及為奴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2233564"/>
            <a:ext cx="508991" cy="23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留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白的第二段在被擄回歸後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6" y="1059582"/>
            <a:ext cx="8704965" cy="3672408"/>
          </a:xfrm>
        </p:spPr>
      </p:pic>
    </p:spTree>
    <p:extLst>
      <p:ext uri="{BB962C8B-B14F-4D97-AF65-F5344CB8AC3E}">
        <p14:creationId xmlns:p14="http://schemas.microsoft.com/office/powerpoint/2010/main" val="14286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文字記錄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編輯成經</a:t>
            </a:r>
            <a:endParaRPr lang="zh-HK" alt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4" y="1709285"/>
            <a:ext cx="3962400" cy="280720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直接記錄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啟示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6" y="2141916"/>
            <a:ext cx="4041775" cy="1941947"/>
          </a:xfrm>
        </p:spPr>
      </p:pic>
    </p:spTree>
    <p:extLst>
      <p:ext uri="{BB962C8B-B14F-4D97-AF65-F5344CB8AC3E}">
        <p14:creationId xmlns:p14="http://schemas.microsoft.com/office/powerpoint/2010/main" val="21497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四個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上帝說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話的時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間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51570"/>
            <a:ext cx="8383113" cy="3996444"/>
          </a:xfrm>
        </p:spPr>
      </p:pic>
    </p:spTree>
    <p:extLst>
      <p:ext uri="{BB962C8B-B14F-4D97-AF65-F5344CB8AC3E}">
        <p14:creationId xmlns:p14="http://schemas.microsoft.com/office/powerpoint/2010/main" val="34588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以色列人的國勢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51570"/>
            <a:ext cx="8383113" cy="3996444"/>
          </a:xfrm>
        </p:spPr>
      </p:pic>
      <p:sp>
        <p:nvSpPr>
          <p:cNvPr id="3" name="右箭头 2"/>
          <p:cNvSpPr/>
          <p:nvPr/>
        </p:nvSpPr>
        <p:spPr>
          <a:xfrm rot="19003019">
            <a:off x="723432" y="2581389"/>
            <a:ext cx="4032448" cy="65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右箭头 3"/>
          <p:cNvSpPr/>
          <p:nvPr/>
        </p:nvSpPr>
        <p:spPr>
          <a:xfrm rot="2525778">
            <a:off x="5273883" y="2350406"/>
            <a:ext cx="3131840" cy="702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93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6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聖經的分類</a:t>
            </a:r>
            <a:endParaRPr lang="zh-HK" altLang="en-US" sz="66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34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35546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英文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文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譯本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聖經的分類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11016"/>
            <a:ext cx="8016891" cy="4509501"/>
          </a:xfrm>
        </p:spPr>
      </p:pic>
    </p:spTree>
    <p:extLst>
      <p:ext uri="{BB962C8B-B14F-4D97-AF65-F5344CB8AC3E}">
        <p14:creationId xmlns:p14="http://schemas.microsoft.com/office/powerpoint/2010/main" val="13122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620962"/>
              </p:ext>
            </p:extLst>
          </p:nvPr>
        </p:nvGraphicFramePr>
        <p:xfrm>
          <a:off x="685800" y="28575"/>
          <a:ext cx="7772400" cy="5074812"/>
        </p:xfrm>
        <a:graphic>
          <a:graphicData uri="http://schemas.openxmlformats.org/drawingml/2006/table">
            <a:tbl>
              <a:tblPr/>
              <a:tblGrid>
                <a:gridCol w="1143000"/>
                <a:gridCol w="1955800"/>
                <a:gridCol w="1955800"/>
                <a:gridCol w="1955800"/>
                <a:gridCol w="762000"/>
              </a:tblGrid>
              <a:tr h="2743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律法歷史書</a:t>
                      </a: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(17)</a:t>
                      </a:r>
                      <a:endParaRPr kumimoji="0" lang="zh-HK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詩歌書</a:t>
                      </a: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(5)</a:t>
                      </a:r>
                      <a:endParaRPr kumimoji="0" lang="zh-HK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先知書</a:t>
                      </a: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(17</a:t>
                      </a:r>
                      <a:r>
                        <a:rPr kumimoji="0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)</a:t>
                      </a:r>
                      <a:endParaRPr kumimoji="0" lang="zh-HK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8580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卷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創世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約伯記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以賽亞書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大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卷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出埃及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詩篇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耶利米書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利未記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箴言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耶利米哀歌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民數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傳道書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以西結書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申命記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雅歌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但以理書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row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卷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約書亞記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row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何西阿書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row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HK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卷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士師記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約珥書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路得記</a:t>
                      </a:r>
                      <a:endParaRPr kumimoji="0" lang="zh-HK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HK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阿摩司書</a:t>
                      </a: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撒母耳記上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俄巴底亞書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撒母耳記下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約拿書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列王記上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彌迦書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列王記下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那鴻書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歷代志上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哈巴谷書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歷代志下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西番雅書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以斯拉記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哈該書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尼希米記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撒迦利亞書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27858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以斯帖記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Arial" pitchFamily="34" charset="0"/>
                        </a:rPr>
                        <a:t>瑪拉基書</a:t>
                      </a:r>
                      <a:endParaRPr kumimoji="0" lang="zh-HK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2695782"/>
            <a:ext cx="1750245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331"/>
            <a:ext cx="8229600" cy="667209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兩種聖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經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的編排比較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29"/>
            <a:ext cx="9180186" cy="4569972"/>
          </a:xfrm>
        </p:spPr>
      </p:pic>
    </p:spTree>
    <p:extLst>
      <p:ext uri="{BB962C8B-B14F-4D97-AF65-F5344CB8AC3E}">
        <p14:creationId xmlns:p14="http://schemas.microsoft.com/office/powerpoint/2010/main" val="25258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希伯來聖經的編排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5" y="803869"/>
            <a:ext cx="8808303" cy="4198151"/>
          </a:xfrm>
        </p:spPr>
      </p:pic>
    </p:spTree>
    <p:extLst>
      <p:ext uri="{BB962C8B-B14F-4D97-AF65-F5344CB8AC3E}">
        <p14:creationId xmlns:p14="http://schemas.microsoft.com/office/powerpoint/2010/main" val="36650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1" y="971504"/>
            <a:ext cx="9144000" cy="414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舊約架構與時間軸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2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頭五卷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律法書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7595"/>
            <a:ext cx="5736332" cy="3456383"/>
          </a:xfrm>
        </p:spPr>
      </p:pic>
    </p:spTree>
    <p:extLst>
      <p:ext uri="{BB962C8B-B14F-4D97-AF65-F5344CB8AC3E}">
        <p14:creationId xmlns:p14="http://schemas.microsoft.com/office/powerpoint/2010/main" val="41352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頭五卷書</a:t>
            </a:r>
            <a:endParaRPr lang="zh-HK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1248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古代希伯來文聖經</a:t>
            </a:r>
            <a:endParaRPr lang="zh-HK" altLang="en-US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7694"/>
            <a:ext cx="2809875" cy="1693069"/>
          </a:xfrm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707904" y="1200151"/>
            <a:ext cx="5184576" cy="3394472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妥拉 </a:t>
            </a:r>
            <a:r>
              <a:rPr lang="en-US" altLang="zh-TW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 </a:t>
            </a:r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律法 </a:t>
            </a:r>
            <a:r>
              <a:rPr lang="en-US" altLang="zh-TW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摩西五經</a:t>
            </a:r>
            <a:r>
              <a:rPr lang="en-US" altLang="zh-TW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</a:p>
          <a:p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原文只有字母</a:t>
            </a:r>
            <a:r>
              <a:rPr lang="en-US" altLang="zh-TW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無响音</a:t>
            </a:r>
            <a:endParaRPr lang="en-US" altLang="zh-TW" sz="36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公元</a:t>
            </a:r>
            <a:r>
              <a:rPr lang="en-US" altLang="zh-TW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6-10</a:t>
            </a:r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世紀由馬索拉學者加</a:t>
            </a:r>
            <a:r>
              <a:rPr lang="zh-TW" altLang="en-US" sz="3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上响音符</a:t>
            </a:r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，</a:t>
            </a:r>
            <a:endParaRPr lang="en-US" altLang="zh-TW" sz="36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稱為馬索拉版本</a:t>
            </a:r>
            <a:endParaRPr lang="zh-HK" altLang="en-US" sz="36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39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先知書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先知歷史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前先知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書：約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書亞記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士師記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撒母耳記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列王記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(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不分上下卷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後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大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先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知：以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賽亞書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耶利米書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以西結書</a:t>
            </a:r>
          </a:p>
          <a:p>
            <a:pPr marL="0" indent="0">
              <a:buNone/>
            </a:pP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後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小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先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知：何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西亞書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約珥書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阿摩司書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俄巴底亞書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約拿書</a:t>
            </a:r>
            <a:r>
              <a:rPr lang="en-US" altLang="zh-TW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那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鴻書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哈巴谷書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西番雅書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哈該書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撒迦利亞書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zh-TW" altLang="en-US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瑪拉基書</a:t>
            </a:r>
            <a:r>
              <a:rPr lang="en-US" altLang="zh-TW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原則是在書卷中，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可以聽見神在說話</a:t>
            </a:r>
            <a:r>
              <a:rPr lang="zh-TW" altLang="en-US" sz="4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zh-HK" altLang="en-US" sz="4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30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先知歷史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所有的歷史書都是根據兩個原則來</a:t>
            </a:r>
            <a:r>
              <a:rPr lang="zh-TW" altLang="zh-HK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寫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zh-HK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zh-TW" altLang="zh-HK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一是挑</a:t>
            </a:r>
            <a:r>
              <a:rPr lang="zh-TW" altLang="zh-HK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選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zh-HK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zh-TW" altLang="zh-HK" sz="48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二是關</a:t>
            </a:r>
            <a:r>
              <a:rPr lang="zh-TW" altLang="zh-HK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聯</a:t>
            </a:r>
            <a:endParaRPr lang="zh-HK" altLang="en-US" sz="48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11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第</a:t>
            </a:r>
            <a:r>
              <a:rPr lang="zh-TW" altLang="zh-HK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二個原則是關聯。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951570"/>
            <a:ext cx="5755919" cy="28623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3867895"/>
            <a:ext cx="7848872" cy="11047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zh-HK" sz="36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史學家選出重要的事件後，再來必須指出這些事件之間的因果關係，這件事導致那件事，那件事又導致那件事等等</a:t>
            </a:r>
            <a:r>
              <a:rPr lang="zh-TW" altLang="zh-HK" sz="36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zh-HK" altLang="en-US" sz="36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2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知慧書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只有三卷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猶太人聖經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詩篇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箴言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約伯</a:t>
            </a:r>
            <a:endParaRPr lang="zh-HK" altLang="en-US" sz="48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中</a:t>
            </a:r>
            <a:r>
              <a:rPr lang="zh-TW" altLang="en-US" dirty="0" smtClean="0">
                <a:solidFill>
                  <a:schemeClr val="bg1"/>
                </a:solidFill>
              </a:rPr>
              <a:t>英文聖經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約伯記</a:t>
            </a:r>
            <a:endParaRPr lang="en-US" altLang="zh-TW" sz="40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詩篇</a:t>
            </a:r>
            <a:endParaRPr lang="en-US" altLang="zh-TW" sz="40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箴言</a:t>
            </a:r>
            <a:endParaRPr lang="en-US" altLang="zh-TW" sz="40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傳道書</a:t>
            </a:r>
            <a:endParaRPr lang="en-US" altLang="zh-TW" sz="40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雅歌</a:t>
            </a:r>
            <a:endParaRPr lang="zh-HK" altLang="en-US" sz="40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1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聖卷：不屬先知的書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雅歌 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路得記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傳道書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耶利米哀歌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以斯帖記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TW" sz="35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zh-TW" altLang="en-US" sz="3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中文聖經放在歷史後</a:t>
            </a:r>
            <a:r>
              <a:rPr lang="en-US" altLang="zh-TW" sz="35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zh-HK" alt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歷史書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但以理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以斯拉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尼希米</a:t>
            </a:r>
            <a:endParaRPr lang="en-US" altLang="zh-TW" sz="48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歷史志 </a:t>
            </a:r>
            <a:r>
              <a:rPr lang="en-US" altLang="zh-TW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無分上下</a:t>
            </a:r>
            <a:r>
              <a:rPr lang="en-US" altLang="zh-TW" sz="48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HK" altLang="en-US" sz="48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1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681540"/>
          </a:xfrm>
        </p:spPr>
        <p:txBody>
          <a:bodyPr>
            <a:normAutofit fontScale="90000"/>
          </a:bodyPr>
          <a:lstStyle/>
          <a:p>
            <a:r>
              <a:rPr lang="zh-TW" altLang="zh-HK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根</a:t>
            </a:r>
            <a:r>
              <a:rPr lang="zh-TW" altLang="zh-HK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據什麼原則挑選出來的？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0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zh-TW" altLang="zh-HK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答</a:t>
            </a:r>
            <a:r>
              <a:rPr lang="zh-TW" altLang="zh-HK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案是</a:t>
            </a:r>
            <a:r>
              <a:rPr lang="zh-TW" altLang="zh-HK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：這</a:t>
            </a:r>
            <a:r>
              <a:rPr lang="zh-TW" altLang="zh-HK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些書</a:t>
            </a:r>
            <a:r>
              <a:rPr lang="zh-TW" altLang="en-US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卷</a:t>
            </a:r>
            <a:r>
              <a:rPr lang="zh-TW" altLang="zh-HK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全是在先知時期寫的，也就是神在地上活躍的時期，沒有一卷是在空擋時期寫的</a:t>
            </a:r>
            <a:r>
              <a:rPr lang="zh-TW" altLang="zh-HK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。</a:t>
            </a:r>
            <a:endParaRPr lang="en-US" altLang="zh-TW" sz="40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HK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63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6815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為什麼不收錄次經書卷呢？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51570"/>
            <a:ext cx="8229600" cy="32763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sz="4000" dirty="0" smtClean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r>
              <a:rPr lang="zh-TW" altLang="zh-HK" sz="40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答</a:t>
            </a:r>
            <a:r>
              <a:rPr lang="zh-TW" altLang="zh-HK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案是：</a:t>
            </a:r>
            <a:r>
              <a:rPr lang="zh-TW" altLang="en-US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猶太教在主後</a:t>
            </a:r>
            <a:r>
              <a:rPr lang="en-US" altLang="zh-TW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90</a:t>
            </a:r>
            <a:r>
              <a:rPr lang="zh-TW" altLang="en-US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年的會議，制定在猶太地區使用的聖經。內容就如在先知時期寫的。也沒有一卷在這</a:t>
            </a:r>
            <a:r>
              <a:rPr lang="en-US" altLang="zh-TW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400</a:t>
            </a:r>
            <a:r>
              <a:rPr lang="zh-TW" altLang="en-US" sz="40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年間的作品。</a:t>
            </a:r>
            <a:endParaRPr lang="zh-HK" altLang="en-US" sz="40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>
              <a:buNone/>
            </a:pPr>
            <a:endParaRPr lang="en-US" altLang="zh-HK" sz="4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6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什麼是次經有那幾卷？</a:t>
            </a:r>
            <a:endParaRPr lang="zh-HK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47863"/>
          </a:xfrm>
        </p:spPr>
        <p:txBody>
          <a:bodyPr>
            <a:normAutofit/>
          </a:bodyPr>
          <a:lstStyle/>
          <a:p>
            <a:r>
              <a:rPr lang="zh-HK" altLang="en-US" b="1" dirty="0">
                <a:solidFill>
                  <a:schemeClr val="bg1"/>
                </a:solidFill>
              </a:rPr>
              <a:t>次</a:t>
            </a:r>
            <a:r>
              <a:rPr lang="zh-HK" altLang="en-US" b="1" dirty="0" smtClean="0">
                <a:solidFill>
                  <a:schemeClr val="bg1"/>
                </a:solidFill>
              </a:rPr>
              <a:t>經 </a:t>
            </a:r>
            <a:r>
              <a:rPr lang="en-GB" altLang="zh-HK" b="1" dirty="0" smtClean="0">
                <a:solidFill>
                  <a:schemeClr val="bg1"/>
                </a:solidFill>
              </a:rPr>
              <a:t>Apocrypha  (</a:t>
            </a:r>
            <a:r>
              <a:rPr lang="zh-TW" altLang="en-US" b="1" dirty="0" smtClean="0">
                <a:solidFill>
                  <a:schemeClr val="bg1"/>
                </a:solidFill>
              </a:rPr>
              <a:t>天主教叫第二正典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希臘文七十士譯本有，但猶太人正典沒有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天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耶柔米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</a:rPr>
              <a:t>次經地位不及聖經，基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馬丁路得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</a:rPr>
              <a:t>次經沒有地位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天主教在</a:t>
            </a:r>
            <a:r>
              <a:rPr lang="en-US" altLang="zh-TW" b="1" dirty="0" smtClean="0">
                <a:solidFill>
                  <a:schemeClr val="bg1"/>
                </a:solidFill>
              </a:rPr>
              <a:t>1545.4.8</a:t>
            </a:r>
            <a:r>
              <a:rPr lang="zh-TW" altLang="en-US" b="1" dirty="0" smtClean="0">
                <a:solidFill>
                  <a:schemeClr val="bg1"/>
                </a:solidFill>
              </a:rPr>
              <a:t>天特會議納入舊約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可取在對了解兩約中間的背景有幫助</a:t>
            </a:r>
            <a:endParaRPr lang="en-GB" altLang="zh-HK" b="1" dirty="0">
              <a:solidFill>
                <a:schemeClr val="bg1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17095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次經書卷名稱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9187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天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主教聖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經中自成一卷：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多俾亞傳、友弟德傳、瑪加伯上、瑪加伯下、智慧篇、德訓篇、巴路克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書。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插在其他書卷：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三童歌、比勒與大龍、蘇散拿傳在但以理裡面，耶利米書信收在耶肋米亞書。</a:t>
            </a:r>
          </a:p>
          <a:p>
            <a:pPr marL="0" indent="0">
              <a:buNone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天主教中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文思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高版欠：以斯拉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三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〔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厄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斯德拉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三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〕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以斯拉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〔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厄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斯德拉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〕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瑪拿西禱詞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〔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默納舍禱詞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〕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、耶利米書信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〔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耶肋米亞書信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〕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、瑪喀比傳三和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〔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瑪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加伯三和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四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〕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endParaRPr lang="en-US" altLang="zh-TW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思高聖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經目錄內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之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〔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厄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斯德拉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下及厄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斯德拉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上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〕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，即新教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聖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經目錄內的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〔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尼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希米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記及以</a:t>
            </a:r>
            <a:r>
              <a:rPr lang="zh-TW" altLang="en-US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斯拉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記</a:t>
            </a: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〕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。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BIBLIA</a:t>
            </a:r>
            <a:endParaRPr lang="zh-HK" alt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4" y="1977684"/>
            <a:ext cx="4522567" cy="178219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9621"/>
            <a:ext cx="4038600" cy="2115532"/>
          </a:xfrm>
        </p:spPr>
      </p:pic>
    </p:spTree>
    <p:extLst>
      <p:ext uri="{BB962C8B-B14F-4D97-AF65-F5344CB8AC3E}">
        <p14:creationId xmlns:p14="http://schemas.microsoft.com/office/powerpoint/2010/main" val="570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下一堂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HK" dirty="0" smtClean="0"/>
          </a:p>
          <a:p>
            <a:endParaRPr lang="en-US" altLang="zh-H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舊約背景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13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9622"/>
            <a:ext cx="4038600" cy="30243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時 </a:t>
            </a: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空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9622"/>
            <a:ext cx="3462536" cy="3028950"/>
          </a:xfrm>
        </p:spPr>
      </p:pic>
    </p:spTree>
    <p:extLst>
      <p:ext uri="{BB962C8B-B14F-4D97-AF65-F5344CB8AC3E}">
        <p14:creationId xmlns:p14="http://schemas.microsoft.com/office/powerpoint/2010/main" val="14338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8821320" cy="3699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人物之間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22"/>
            <a:ext cx="3809524" cy="285714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91630"/>
            <a:ext cx="3809524" cy="2857143"/>
          </a:xfrm>
        </p:spPr>
      </p:pic>
    </p:spTree>
    <p:extLst>
      <p:ext uri="{BB962C8B-B14F-4D97-AF65-F5344CB8AC3E}">
        <p14:creationId xmlns:p14="http://schemas.microsoft.com/office/powerpoint/2010/main" val="30607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0" y="578031"/>
            <a:ext cx="9144000" cy="456546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古代的聖經劇場</a:t>
            </a:r>
            <a:endParaRPr lang="zh-HK" altLang="en-US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6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7160</Words>
  <Application>Microsoft Office PowerPoint</Application>
  <PresentationFormat>全屏显示(16:9)</PresentationFormat>
  <Paragraphs>359</Paragraphs>
  <Slides>60</Slides>
  <Notes>49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1" baseType="lpstr">
      <vt:lpstr>Office Theme</vt:lpstr>
      <vt:lpstr>IBC 中文堂 舊約聖經的成書 (舊約背景前傳)</vt:lpstr>
      <vt:lpstr>啟示自己的神</vt:lpstr>
      <vt:lpstr>口述流傳</vt:lpstr>
      <vt:lpstr>文字記錄</vt:lpstr>
      <vt:lpstr>古代希伯來文聖經</vt:lpstr>
      <vt:lpstr>BIBLIA</vt:lpstr>
      <vt:lpstr>時 / 空</vt:lpstr>
      <vt:lpstr>人物之間</vt:lpstr>
      <vt:lpstr>古代的聖經劇場</vt:lpstr>
      <vt:lpstr>焦點作在</vt:lpstr>
      <vt:lpstr>舊約的時間</vt:lpstr>
      <vt:lpstr>舊約的時間</vt:lpstr>
      <vt:lpstr>舊約的時間</vt:lpstr>
      <vt:lpstr>時間的事件</vt:lpstr>
      <vt:lpstr>時間的作表人物</vt:lpstr>
      <vt:lpstr>舊約的角色</vt:lpstr>
      <vt:lpstr>從誰到誰</vt:lpstr>
      <vt:lpstr>舊約後到主降生</vt:lpstr>
      <vt:lpstr>PowerPoint 演示文稿</vt:lpstr>
      <vt:lpstr>PowerPoint 演示文稿</vt:lpstr>
      <vt:lpstr>相關經卷</vt:lpstr>
      <vt:lpstr>PowerPoint 演示文稿</vt:lpstr>
      <vt:lpstr>相關經卷</vt:lpstr>
      <vt:lpstr>PowerPoint 演示文稿</vt:lpstr>
      <vt:lpstr>PowerPoint 演示文稿</vt:lpstr>
      <vt:lpstr>PowerPoint 演示文稿</vt:lpstr>
      <vt:lpstr>PowerPoint 演示文稿</vt:lpstr>
      <vt:lpstr>相關經卷</vt:lpstr>
      <vt:lpstr>PowerPoint 演示文稿</vt:lpstr>
      <vt:lpstr>王國分裂</vt:lpstr>
      <vt:lpstr>相關經卷</vt:lpstr>
      <vt:lpstr>三次被擄</vt:lpstr>
      <vt:lpstr>三批歸回</vt:lpstr>
      <vt:lpstr>70年後回歸</vt:lpstr>
      <vt:lpstr>相關經卷</vt:lpstr>
      <vt:lpstr>接下新約書卷</vt:lpstr>
      <vt:lpstr>兩段留白</vt:lpstr>
      <vt:lpstr>留白的第一段在埃及為奴</vt:lpstr>
      <vt:lpstr>留白的第二段在被擄回歸後</vt:lpstr>
      <vt:lpstr>四個上帝說話的時間</vt:lpstr>
      <vt:lpstr>以色列人的國勢</vt:lpstr>
      <vt:lpstr>PowerPoint 演示文稿</vt:lpstr>
      <vt:lpstr>英文(中文譯本)聖經的分類</vt:lpstr>
      <vt:lpstr>PowerPoint 演示文稿</vt:lpstr>
      <vt:lpstr>兩種聖經的編排比較</vt:lpstr>
      <vt:lpstr>希伯來聖經的編排</vt:lpstr>
      <vt:lpstr>舊約架構與時間軸</vt:lpstr>
      <vt:lpstr>頭五卷 (律法書)</vt:lpstr>
      <vt:lpstr>頭五卷書</vt:lpstr>
      <vt:lpstr>先知書(先知歷史)</vt:lpstr>
      <vt:lpstr>先知歷史</vt:lpstr>
      <vt:lpstr>第二個原則是關聯。</vt:lpstr>
      <vt:lpstr>知慧書(只有三卷)</vt:lpstr>
      <vt:lpstr>聖卷：不屬先知的書</vt:lpstr>
      <vt:lpstr>歷史書</vt:lpstr>
      <vt:lpstr>根據什麼原則挑選出來的？</vt:lpstr>
      <vt:lpstr>為什麼不收錄次經書卷呢？</vt:lpstr>
      <vt:lpstr>什麼是次經有那幾卷？</vt:lpstr>
      <vt:lpstr>次經書卷名稱</vt:lpstr>
      <vt:lpstr>下一堂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</dc:title>
  <dc:creator>wsc</dc:creator>
  <cp:lastModifiedBy>wsc</cp:lastModifiedBy>
  <cp:revision>158</cp:revision>
  <dcterms:created xsi:type="dcterms:W3CDTF">2016-12-18T11:54:38Z</dcterms:created>
  <dcterms:modified xsi:type="dcterms:W3CDTF">2020-01-12T07:49:44Z</dcterms:modified>
</cp:coreProperties>
</file>