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0"/>
  </p:notesMasterIdLst>
  <p:sldIdLst>
    <p:sldId id="256" r:id="rId3"/>
    <p:sldId id="333" r:id="rId4"/>
    <p:sldId id="259" r:id="rId5"/>
    <p:sldId id="258" r:id="rId6"/>
    <p:sldId id="270" r:id="rId7"/>
    <p:sldId id="320" r:id="rId8"/>
    <p:sldId id="262" r:id="rId9"/>
    <p:sldId id="263" r:id="rId10"/>
    <p:sldId id="299" r:id="rId11"/>
    <p:sldId id="264" r:id="rId12"/>
    <p:sldId id="380" r:id="rId13"/>
    <p:sldId id="381" r:id="rId14"/>
    <p:sldId id="261" r:id="rId15"/>
    <p:sldId id="260" r:id="rId16"/>
    <p:sldId id="257" r:id="rId17"/>
    <p:sldId id="338" r:id="rId18"/>
    <p:sldId id="382" r:id="rId19"/>
    <p:sldId id="384" r:id="rId20"/>
    <p:sldId id="297" r:id="rId21"/>
    <p:sldId id="335" r:id="rId22"/>
    <p:sldId id="336" r:id="rId23"/>
    <p:sldId id="339" r:id="rId24"/>
    <p:sldId id="370" r:id="rId25"/>
    <p:sldId id="371" r:id="rId26"/>
    <p:sldId id="359" r:id="rId27"/>
    <p:sldId id="385" r:id="rId28"/>
    <p:sldId id="417" r:id="rId29"/>
    <p:sldId id="386" r:id="rId30"/>
    <p:sldId id="389" r:id="rId31"/>
    <p:sldId id="390" r:id="rId32"/>
    <p:sldId id="391" r:id="rId33"/>
    <p:sldId id="392" r:id="rId34"/>
    <p:sldId id="294" r:id="rId35"/>
    <p:sldId id="369" r:id="rId36"/>
    <p:sldId id="330" r:id="rId37"/>
    <p:sldId id="289" r:id="rId38"/>
    <p:sldId id="349" r:id="rId39"/>
    <p:sldId id="376" r:id="rId40"/>
    <p:sldId id="326" r:id="rId41"/>
    <p:sldId id="379" r:id="rId42"/>
    <p:sldId id="356" r:id="rId43"/>
    <p:sldId id="383" r:id="rId44"/>
    <p:sldId id="377" r:id="rId45"/>
    <p:sldId id="358" r:id="rId46"/>
    <p:sldId id="293" r:id="rId47"/>
    <p:sldId id="292" r:id="rId48"/>
    <p:sldId id="298" r:id="rId49"/>
    <p:sldId id="318" r:id="rId50"/>
    <p:sldId id="319" r:id="rId51"/>
    <p:sldId id="337" r:id="rId52"/>
    <p:sldId id="344" r:id="rId53"/>
    <p:sldId id="368" r:id="rId54"/>
    <p:sldId id="345" r:id="rId55"/>
    <p:sldId id="374" r:id="rId56"/>
    <p:sldId id="405" r:id="rId57"/>
    <p:sldId id="351" r:id="rId58"/>
    <p:sldId id="375" r:id="rId59"/>
    <p:sldId id="406" r:id="rId60"/>
    <p:sldId id="407" r:id="rId61"/>
    <p:sldId id="420" r:id="rId62"/>
    <p:sldId id="414" r:id="rId63"/>
    <p:sldId id="415" r:id="rId64"/>
    <p:sldId id="416" r:id="rId65"/>
    <p:sldId id="408" r:id="rId66"/>
    <p:sldId id="419" r:id="rId67"/>
    <p:sldId id="403" r:id="rId68"/>
    <p:sldId id="321" r:id="rId69"/>
    <p:sldId id="305" r:id="rId70"/>
    <p:sldId id="418" r:id="rId71"/>
    <p:sldId id="399" r:id="rId72"/>
    <p:sldId id="373" r:id="rId73"/>
    <p:sldId id="410" r:id="rId74"/>
    <p:sldId id="402" r:id="rId75"/>
    <p:sldId id="413" r:id="rId76"/>
    <p:sldId id="360" r:id="rId77"/>
    <p:sldId id="404" r:id="rId78"/>
    <p:sldId id="394" r:id="rId79"/>
    <p:sldId id="393" r:id="rId80"/>
    <p:sldId id="395" r:id="rId81"/>
    <p:sldId id="397" r:id="rId82"/>
    <p:sldId id="396" r:id="rId83"/>
    <p:sldId id="398" r:id="rId84"/>
    <p:sldId id="329" r:id="rId85"/>
    <p:sldId id="411" r:id="rId86"/>
    <p:sldId id="412" r:id="rId87"/>
    <p:sldId id="364" r:id="rId88"/>
    <p:sldId id="409" r:id="rId89"/>
  </p:sldIdLst>
  <p:sldSz cx="9144000" cy="5143500" type="screen16x9"/>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282" autoAdjust="0"/>
  </p:normalViewPr>
  <p:slideViewPr>
    <p:cSldViewPr>
      <p:cViewPr varScale="1">
        <p:scale>
          <a:sx n="69" d="100"/>
          <a:sy n="69" d="100"/>
        </p:scale>
        <p:origin x="-1194" y="-96"/>
      </p:cViewPr>
      <p:guideLst>
        <p:guide orient="horz" pos="1620"/>
        <p:guide pos="2880"/>
      </p:guideLst>
    </p:cSldViewPr>
  </p:slideViewPr>
  <p:notesTextViewPr>
    <p:cViewPr>
      <p:scale>
        <a:sx n="200" d="100"/>
        <a:sy n="200" d="100"/>
      </p:scale>
      <p:origin x="0" y="0"/>
    </p:cViewPr>
  </p:notesTextViewPr>
  <p:sorterViewPr>
    <p:cViewPr>
      <p:scale>
        <a:sx n="100" d="100"/>
        <a:sy n="100" d="100"/>
      </p:scale>
      <p:origin x="0" y="5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E2DE1E-4DE5-46C4-8FF8-1F15370CE5F5}" type="datetimeFigureOut">
              <a:rPr lang="zh-HK" altLang="en-US" smtClean="0"/>
              <a:t>12/1/2020</a:t>
            </a:fld>
            <a:endParaRPr lang="zh-HK"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F3CB8-AC9A-4A3F-B23A-1C7A2C864BF2}" type="slidenum">
              <a:rPr lang="zh-HK" altLang="en-US" smtClean="0"/>
              <a:t>‹#›</a:t>
            </a:fld>
            <a:endParaRPr lang="zh-HK" altLang="en-US"/>
          </a:p>
        </p:txBody>
      </p:sp>
    </p:spTree>
    <p:extLst>
      <p:ext uri="{BB962C8B-B14F-4D97-AF65-F5344CB8AC3E}">
        <p14:creationId xmlns:p14="http://schemas.microsoft.com/office/powerpoint/2010/main" val="406279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zh.wikipedia.org/wiki/%E6%B7%B7%E6%B2%8C" TargetMode="External"/><Relationship Id="rId13" Type="http://schemas.openxmlformats.org/officeDocument/2006/relationships/hyperlink" Target="https://zh.wikipedia.org/wiki/%E4%BA%9E%E5%9C%96%E5%A7%86" TargetMode="External"/><Relationship Id="rId3" Type="http://schemas.openxmlformats.org/officeDocument/2006/relationships/hyperlink" Target="https://zh.wikipedia.org/wiki/%E6%88%98%E4%BA%89" TargetMode="External"/><Relationship Id="rId7" Type="http://schemas.openxmlformats.org/officeDocument/2006/relationships/hyperlink" Target="https://zh.wikipedia.org/wiki/%E6%88%B0%E7%88%AD" TargetMode="External"/><Relationship Id="rId12" Type="http://schemas.openxmlformats.org/officeDocument/2006/relationships/hyperlink" Target="https://zh.wikipedia.org/wiki/%E6%8B%89_(%E5%9F%83%E5%8F%8A%E7%A5%9E%E7%A5%87)"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zh.wikipedia.org/wiki/%E5%B9%B2%E6%97%B1" TargetMode="External"/><Relationship Id="rId11" Type="http://schemas.openxmlformats.org/officeDocument/2006/relationships/hyperlink" Target="https://zh.wikipedia.org/wiki/%E9%98%BF%E8%92%99" TargetMode="External"/><Relationship Id="rId5" Type="http://schemas.openxmlformats.org/officeDocument/2006/relationships/hyperlink" Target="https://zh.wikipedia.org/wiki/%E5%B0%BC%E7%BD%97%E6%B2%B3" TargetMode="External"/><Relationship Id="rId10" Type="http://schemas.openxmlformats.org/officeDocument/2006/relationships/hyperlink" Target="https://zh.wikipedia.org/wiki/%E5%A4%AA%E9%98%B3%E7%A5%9E" TargetMode="External"/><Relationship Id="rId4" Type="http://schemas.openxmlformats.org/officeDocument/2006/relationships/hyperlink" Target="https://zh.wikipedia.org/wiki/%E9%98%BF%E5%8A%AA%E5%87%AF%E7%89%B9" TargetMode="External"/><Relationship Id="rId9" Type="http://schemas.openxmlformats.org/officeDocument/2006/relationships/hyperlink" Target="https://zh.wikipedia.org/wiki/%E5%87%B1%E5%B8%83%E5%88%A9"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zh.wikipedia.org/wiki/%E4%BC%8A%E6%96%AF%E5%85%B0%E6%95%99"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zh.wikipedia.org/wiki/%E7%90%90%E7%BD%97%E4%BA%9A%E6%96%AF%E5%BE%B7%E6%95%99" TargetMode="External"/><Relationship Id="rId5" Type="http://schemas.openxmlformats.org/officeDocument/2006/relationships/hyperlink" Target="https://zh.wikipedia.org/wiki/%E4%B8%AD%E5%9B%BD" TargetMode="External"/><Relationship Id="rId4" Type="http://schemas.openxmlformats.org/officeDocument/2006/relationships/hyperlink" Target="https://zh.wikipedia.org/wiki/Wikipedia:%E5%88%97%E6%98%8E%E6%9D%A5%E6%BA%90"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1</a:t>
            </a:fld>
            <a:endParaRPr lang="zh-HK" altLang="en-US"/>
          </a:p>
        </p:txBody>
      </p:sp>
    </p:spTree>
    <p:extLst>
      <p:ext uri="{BB962C8B-B14F-4D97-AF65-F5344CB8AC3E}">
        <p14:creationId xmlns:p14="http://schemas.microsoft.com/office/powerpoint/2010/main" val="1086593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zh-HK" sz="1200" kern="1200" dirty="0">
                <a:solidFill>
                  <a:schemeClr val="tx1"/>
                </a:solidFill>
                <a:effectLst/>
                <a:latin typeface="+mn-lt"/>
                <a:ea typeface="+mn-ea"/>
                <a:cs typeface="+mn-cs"/>
              </a:rPr>
              <a:t>所以這個地方確實是世界的十字路口，這裡有一座小山丘叫米吉多，“米吉多山”在希伯來文叫哈米吉多頓，所以歷史上有幾場大戰都是在這個十字路口發生，俯瞰這個十字路口有一個小村莊，就是拿撒勒，耶穌很可能從小就躺在山丘上看著各國人士南來北往的，這裡就好像機場大廳一樣，有各國的人在這裡來來往往，所以他們稱北邊這里為“萬國的加利利”，因為各國的人都會經過這個十字路口。</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10</a:t>
            </a:fld>
            <a:endParaRPr lang="zh-HK" altLang="en-US"/>
          </a:p>
        </p:txBody>
      </p:sp>
    </p:spTree>
    <p:extLst>
      <p:ext uri="{BB962C8B-B14F-4D97-AF65-F5344CB8AC3E}">
        <p14:creationId xmlns:p14="http://schemas.microsoft.com/office/powerpoint/2010/main" val="2470176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a:solidFill>
                  <a:schemeClr val="tx1"/>
                </a:solidFill>
                <a:effectLst/>
                <a:latin typeface="+mn-lt"/>
                <a:ea typeface="+mn-ea"/>
                <a:cs typeface="+mn-cs"/>
              </a:rPr>
              <a:t>在南部的山上則與世隔絕，都是住猶太人，耶路撒冷坐落在山上，大概就在這裡。所以應許之地分成兩部分，北邊這裡很繁忙，有各國人士來來往往，而南邊山上的耶路撒冷則是與世隔絕，所以你可以看出這塊地的重要性，神把他的子民放在世界的十字路口上，好讓大家看見他們，看見他們如何在地上活出天國的樣式，叫全世界的人看見被神掌管是何等有福，也會看見違抗神的掌管會受到什麼咒詛。</a:t>
            </a:r>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11</a:t>
            </a:fld>
            <a:endParaRPr lang="zh-HK" altLang="en-US"/>
          </a:p>
        </p:txBody>
      </p:sp>
    </p:spTree>
    <p:extLst>
      <p:ext uri="{BB962C8B-B14F-4D97-AF65-F5344CB8AC3E}">
        <p14:creationId xmlns:p14="http://schemas.microsoft.com/office/powerpoint/2010/main" val="1590064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a:solidFill>
                  <a:schemeClr val="tx1"/>
                </a:solidFill>
                <a:effectLst/>
                <a:latin typeface="+mn-lt"/>
                <a:ea typeface="+mn-ea"/>
                <a:cs typeface="+mn-cs"/>
              </a:rPr>
              <a:t>你可以看出神為什麼選擇這個地方，這塊地十分地肥沃，這裡玄武岩，你到迦百農的話就會看到玄武岩，迦百農人以前都是用這種岩石來蓋房子，質地非常堅硬，根本是過不去的，既然東邊有玄武岩擋住，西邊有大海擋住，所以大家都是從沿岸出入，從山上這條裂口出入就是哈米吉多頓，在這個地方有一道地表的裂口一直通到非洲，這裡是最深的點，白色這個部分低於海平面，死海就在下面，約旦河流到這個河谷沒有出處，只有在熱氣中蒸發。</a:t>
            </a:r>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12</a:t>
            </a:fld>
            <a:endParaRPr lang="zh-HK" altLang="en-US"/>
          </a:p>
        </p:txBody>
      </p:sp>
    </p:spTree>
    <p:extLst>
      <p:ext uri="{BB962C8B-B14F-4D97-AF65-F5344CB8AC3E}">
        <p14:creationId xmlns:p14="http://schemas.microsoft.com/office/powerpoint/2010/main" val="29140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分為四區，</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沿海平原，地勢平坦，是南北要道，但平原與內陸間有一列沙丘，構成不便，</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中央山脊</a:t>
            </a:r>
            <a:r>
              <a:rPr lang="en-US" altLang="zh-TW" dirty="0"/>
              <a:t>(</a:t>
            </a:r>
            <a:r>
              <a:rPr lang="zh-TW" altLang="en-US" dirty="0"/>
              <a:t>高低不平</a:t>
            </a:r>
            <a:r>
              <a:rPr lang="en-US" altLang="zh-TW" dirty="0"/>
              <a:t>)</a:t>
            </a:r>
            <a:r>
              <a:rPr lang="zh-TW" altLang="en-US" dirty="0"/>
              <a:t>地勢險要，路甚難走，中央山脊在耶芹列有唯一的平原，所以成為交通要道，亦是戰場，</a:t>
            </a:r>
            <a:endParaRPr lang="zh-HK" altLang="en-US" dirty="0"/>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13</a:t>
            </a:fld>
            <a:endParaRPr lang="zh-HK" altLang="en-US"/>
          </a:p>
        </p:txBody>
      </p:sp>
    </p:spTree>
    <p:extLst>
      <p:ext uri="{BB962C8B-B14F-4D97-AF65-F5344CB8AC3E}">
        <p14:creationId xmlns:p14="http://schemas.microsoft.com/office/powerpoint/2010/main" val="3957611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河谷地帶</a:t>
            </a:r>
            <a:endParaRPr lang="en-US" altLang="zh-TW" dirty="0"/>
          </a:p>
          <a:p>
            <a:endParaRPr lang="en-US" altLang="zh-HK" dirty="0"/>
          </a:p>
          <a:p>
            <a:r>
              <a:rPr lang="zh-TW" altLang="en-US" dirty="0"/>
              <a:t>東部高地</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14</a:t>
            </a:fld>
            <a:endParaRPr lang="zh-HK" altLang="en-US"/>
          </a:p>
        </p:txBody>
      </p:sp>
    </p:spTree>
    <p:extLst>
      <p:ext uri="{BB962C8B-B14F-4D97-AF65-F5344CB8AC3E}">
        <p14:creationId xmlns:p14="http://schemas.microsoft.com/office/powerpoint/2010/main" val="3775468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a:solidFill>
                  <a:schemeClr val="tx1"/>
                </a:solidFill>
                <a:effectLst/>
                <a:latin typeface="+mn-lt"/>
                <a:ea typeface="+mn-ea"/>
                <a:cs typeface="+mn-cs"/>
              </a:rPr>
              <a:t>各位，請看，這是應許之地的立體模型地圖，有沒有看到那個很深的裂谷？從北到南，這邊有幾處青翠，那邊有幾處青翠，然後這裡是沙漠。如果你腦中能夠牢記這張地圖的話，就會很容易明白應許之地所發生的聖經事件，你會知道很多事情的緣由，為什麼撒瑪利亞在中間？為什麼耶穌主要的事奉集中在加利利？為什麼猶太人會殺死耶穌？這裡的猶太人不是指全部的以色列人，而是猶大地的人。約翰福音說猶太人殺了耶穌指的並不是全以色列人，而是指住在南邊山上的猶太人，北邊加利利人都支持耶穌，反對耶穌的是住在南邊猶大地的人。這就是舊約聖經時代的地理背景。</a:t>
            </a:r>
          </a:p>
          <a:p>
            <a:endParaRPr lang="zh-HK" altLang="en-US" dirty="0"/>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15</a:t>
            </a:fld>
            <a:endParaRPr lang="zh-HK" altLang="en-US"/>
          </a:p>
        </p:txBody>
      </p:sp>
    </p:spTree>
    <p:extLst>
      <p:ext uri="{BB962C8B-B14F-4D97-AF65-F5344CB8AC3E}">
        <p14:creationId xmlns:p14="http://schemas.microsoft.com/office/powerpoint/2010/main" val="2314030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16</a:t>
            </a:fld>
            <a:endParaRPr lang="zh-HK" altLang="en-US"/>
          </a:p>
        </p:txBody>
      </p:sp>
    </p:spTree>
    <p:extLst>
      <p:ext uri="{BB962C8B-B14F-4D97-AF65-F5344CB8AC3E}">
        <p14:creationId xmlns:p14="http://schemas.microsoft.com/office/powerpoint/2010/main" val="4268078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zh-HK" sz="1200" kern="1200" dirty="0">
                <a:solidFill>
                  <a:schemeClr val="tx1"/>
                </a:solidFill>
                <a:effectLst/>
                <a:latin typeface="+mn-lt"/>
                <a:ea typeface="+mn-ea"/>
                <a:cs typeface="+mn-cs"/>
              </a:rPr>
              <a:t>在只有</a:t>
            </a:r>
            <a:r>
              <a:rPr lang="zh-HK" altLang="zh-HK" sz="1200" kern="1200" dirty="0">
                <a:solidFill>
                  <a:schemeClr val="tx1"/>
                </a:solidFill>
                <a:effectLst/>
                <a:latin typeface="+mn-lt"/>
                <a:ea typeface="+mn-ea"/>
                <a:cs typeface="+mn-cs"/>
              </a:rPr>
              <a:t>台灣</a:t>
            </a:r>
            <a:r>
              <a:rPr lang="zh-TW" altLang="zh-HK" sz="1200" kern="1200" dirty="0">
                <a:solidFill>
                  <a:schemeClr val="tx1"/>
                </a:solidFill>
                <a:effectLst/>
                <a:latin typeface="+mn-lt"/>
                <a:ea typeface="+mn-ea"/>
                <a:cs typeface="+mn-cs"/>
              </a:rPr>
              <a:t>大小的這塊地上就像全世界的縮影一樣，看得到各樣的氣候和各樣的景色，你可以在以色列找到像家鄉的景色，事實上最像英國的地方就在台拉維夫南邊，這裡很像英國，但他們稱迦密山為“小瑞士”，你可以隨時到終年白雪覆頂的黑門山上滑雪，但十分鐘後就可以來到這裡的棕櫚樹</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17</a:t>
            </a:fld>
            <a:endParaRPr lang="zh-HK" altLang="en-US"/>
          </a:p>
        </p:txBody>
      </p:sp>
    </p:spTree>
    <p:extLst>
      <p:ext uri="{BB962C8B-B14F-4D97-AF65-F5344CB8AC3E}">
        <p14:creationId xmlns:p14="http://schemas.microsoft.com/office/powerpoint/2010/main" val="1289413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a:solidFill>
                  <a:schemeClr val="tx1"/>
                </a:solidFill>
                <a:effectLst/>
                <a:latin typeface="+mn-lt"/>
                <a:ea typeface="+mn-ea"/>
                <a:cs typeface="+mn-cs"/>
              </a:rPr>
              <a:t>現在我們要從肥沃月彎的這端移到另外一端，神的子民曾經在埃及為奴，也曾經被擄到這一端的亞述或是巴比倫，現在他們住在中間，也就是世界的十字路口。另外我們還需要了解的是時間，時間也很重要。</a:t>
            </a:r>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18</a:t>
            </a:fld>
            <a:endParaRPr lang="zh-HK" altLang="en-US"/>
          </a:p>
        </p:txBody>
      </p:sp>
    </p:spTree>
    <p:extLst>
      <p:ext uri="{BB962C8B-B14F-4D97-AF65-F5344CB8AC3E}">
        <p14:creationId xmlns:p14="http://schemas.microsoft.com/office/powerpoint/2010/main" val="2151929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TW" dirty="0"/>
              <a:t>9-5</a:t>
            </a:r>
            <a:r>
              <a:rPr lang="zh-TW" altLang="en-US" dirty="0"/>
              <a:t>月都是雨季，</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19</a:t>
            </a:fld>
            <a:endParaRPr lang="zh-HK" altLang="en-US"/>
          </a:p>
        </p:txBody>
      </p:sp>
    </p:spTree>
    <p:extLst>
      <p:ext uri="{BB962C8B-B14F-4D97-AF65-F5344CB8AC3E}">
        <p14:creationId xmlns:p14="http://schemas.microsoft.com/office/powerpoint/2010/main" val="2811019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a:xfrm>
            <a:off x="381000" y="685800"/>
            <a:ext cx="6096000" cy="3429000"/>
          </a:xfrm>
        </p:spPr>
      </p:sp>
      <p:sp>
        <p:nvSpPr>
          <p:cNvPr id="20483"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pPr marL="239713" indent="-239713" eaLnBrk="1"/>
            <a:endParaRPr lang="zh-HK" altLang="en-US" dirty="0">
              <a:ea typeface="新細明體"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Rot="1" noChangeAspect="1" noChangeArrowheads="1" noTextEdit="1"/>
          </p:cNvSpPr>
          <p:nvPr>
            <p:ph type="sldImg"/>
          </p:nvPr>
        </p:nvSpPr>
        <p:spPr>
          <a:xfrm>
            <a:off x="381000" y="685800"/>
            <a:ext cx="6096000" cy="3429000"/>
          </a:xfrm>
        </p:spPr>
      </p:sp>
      <p:sp>
        <p:nvSpPr>
          <p:cNvPr id="25603"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pPr eaLnBrk="1"/>
            <a:r>
              <a:rPr lang="zh-HK" altLang="en-US" dirty="0">
                <a:ea typeface="新細明體" pitchFamily="18" charset="-120"/>
              </a:rPr>
              <a:t>約究竟是什麼意思？</a:t>
            </a:r>
          </a:p>
          <a:p>
            <a:pPr eaLnBrk="1"/>
            <a:r>
              <a:rPr lang="zh-HK" altLang="en-US" dirty="0">
                <a:ea typeface="新細明體" pitchFamily="18" charset="-120"/>
              </a:rPr>
              <a:t>聖經分為舊約和新約兩個部分，我們每天讀經，可是你有認為自己在讀＂約書＂嗎？</a:t>
            </a:r>
          </a:p>
          <a:p>
            <a:pPr eaLnBrk="1"/>
            <a:r>
              <a:rPr lang="zh-HK" altLang="en-US" dirty="0">
                <a:ea typeface="新細明體" pitchFamily="18" charset="-120"/>
              </a:rPr>
              <a:t>約最原本的意義是：兩造事前彼此同意採取某一行動，其中一方或雙方在誓言的約束下，承諾實行、履行或限制、避免某些行動。約的本質跟我們現在認知的合約類似。它可以是個人性的，部族與部族之間的，甚至國家和國家之間的。</a:t>
            </a:r>
          </a:p>
          <a:p>
            <a:pPr eaLnBrk="1"/>
            <a:r>
              <a:rPr lang="zh-HK" altLang="en-US" dirty="0">
                <a:ea typeface="新細明體" pitchFamily="18" charset="-120"/>
              </a:rPr>
              <a:t>創世記</a:t>
            </a:r>
            <a:r>
              <a:rPr lang="en-US" altLang="zh-HK" dirty="0">
                <a:ea typeface="新細明體" pitchFamily="18" charset="-120"/>
              </a:rPr>
              <a:t>24</a:t>
            </a:r>
            <a:r>
              <a:rPr lang="zh-HK" altLang="en-US" dirty="0">
                <a:ea typeface="新細明體" pitchFamily="18" charset="-120"/>
              </a:rPr>
              <a:t>章亞伯拉罕與僕人以利以謝之間的約就是屬於個人性的約。</a:t>
            </a:r>
          </a:p>
          <a:p>
            <a:pPr eaLnBrk="1"/>
            <a:r>
              <a:rPr lang="zh-HK" altLang="en-US" dirty="0">
                <a:ea typeface="新細明體" pitchFamily="18" charset="-120"/>
              </a:rPr>
              <a:t>創世記</a:t>
            </a:r>
            <a:r>
              <a:rPr lang="en-US" altLang="zh-HK" dirty="0">
                <a:ea typeface="新細明體" pitchFamily="18" charset="-120"/>
              </a:rPr>
              <a:t>26</a:t>
            </a:r>
            <a:r>
              <a:rPr lang="zh-HK" altLang="en-US" dirty="0">
                <a:ea typeface="新細明體" pitchFamily="18" charset="-120"/>
              </a:rPr>
              <a:t>章以撒和亞比米勒的約就屬於家族或部族層次的約。</a:t>
            </a:r>
          </a:p>
          <a:p>
            <a:pPr eaLnBrk="1"/>
            <a:r>
              <a:rPr lang="zh-HK" altLang="en-US" dirty="0">
                <a:ea typeface="新細明體" pitchFamily="18" charset="-120"/>
              </a:rPr>
              <a:t>約書亞記</a:t>
            </a:r>
            <a:r>
              <a:rPr lang="en-US" altLang="zh-HK" dirty="0">
                <a:ea typeface="新細明體" pitchFamily="18" charset="-120"/>
              </a:rPr>
              <a:t>9</a:t>
            </a:r>
            <a:r>
              <a:rPr lang="zh-HK" altLang="en-US" dirty="0">
                <a:ea typeface="新細明體" pitchFamily="18" charset="-120"/>
              </a:rPr>
              <a:t>～</a:t>
            </a:r>
            <a:r>
              <a:rPr lang="en-US" altLang="zh-HK" dirty="0">
                <a:ea typeface="新細明體" pitchFamily="18" charset="-120"/>
              </a:rPr>
              <a:t>10</a:t>
            </a:r>
            <a:r>
              <a:rPr lang="zh-HK" altLang="en-US" dirty="0">
                <a:ea typeface="新細明體" pitchFamily="18" charset="-120"/>
              </a:rPr>
              <a:t>章，約書亞與基遍人的約則是屬於國與國之間的約了。</a:t>
            </a:r>
          </a:p>
          <a:p>
            <a:pPr eaLnBrk="1"/>
            <a:endParaRPr lang="zh-HK" altLang="en-US" dirty="0">
              <a:ea typeface="新細明體" pitchFamily="18" charset="-120"/>
            </a:endParaRPr>
          </a:p>
          <a:p>
            <a:pPr eaLnBrk="1"/>
            <a:r>
              <a:rPr lang="zh-HK" altLang="en-US" dirty="0">
                <a:ea typeface="新細明體" pitchFamily="18" charset="-120"/>
              </a:rPr>
              <a:t>所謂平等條約是指立約雙方實力相當的情況下，因著共同的利益或敵人，彼此立約結盟。</a:t>
            </a:r>
          </a:p>
          <a:p>
            <a:pPr eaLnBrk="1"/>
            <a:endParaRPr lang="zh-HK" altLang="en-US" dirty="0">
              <a:ea typeface="新細明體" pitchFamily="18" charset="-120"/>
            </a:endParaRPr>
          </a:p>
          <a:p>
            <a:pPr eaLnBrk="1"/>
            <a:r>
              <a:rPr lang="zh-HK" altLang="en-US" dirty="0">
                <a:ea typeface="新細明體" pitchFamily="18" charset="-120"/>
              </a:rPr>
              <a:t>從屬條約一般就是強國與弱國之間所立的條約，強國提供軍事上的保護，弱國則提供經濟上的支持。</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Rot="1" noChangeAspect="1" noChangeArrowheads="1" noTextEdit="1"/>
          </p:cNvSpPr>
          <p:nvPr>
            <p:ph type="sldImg"/>
          </p:nvPr>
        </p:nvSpPr>
        <p:spPr>
          <a:xfrm>
            <a:off x="381000" y="685800"/>
            <a:ext cx="6096000" cy="3429000"/>
          </a:xfrm>
        </p:spPr>
      </p:sp>
      <p:sp>
        <p:nvSpPr>
          <p:cNvPr id="2662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pPr eaLnBrk="1"/>
            <a:r>
              <a:rPr lang="zh-HK" altLang="en-US" dirty="0">
                <a:ea typeface="新細明體" pitchFamily="18" charset="-120"/>
              </a:rPr>
              <a:t>赫人帝國（居住與</a:t>
            </a:r>
            <a:r>
              <a:rPr lang="en-US" altLang="zh-HK" dirty="0">
                <a:ea typeface="新細明體" pitchFamily="18" charset="-120"/>
              </a:rPr>
              <a:t>Anatolia</a:t>
            </a:r>
            <a:r>
              <a:rPr lang="zh-HK" altLang="en-US" dirty="0">
                <a:ea typeface="新細明體" pitchFamily="18" charset="-120"/>
              </a:rPr>
              <a:t>（今土耳其）和敘利亞北邊的一族，大約在</a:t>
            </a:r>
            <a:r>
              <a:rPr lang="en-US" altLang="zh-HK" dirty="0">
                <a:ea typeface="新細明體" pitchFamily="18" charset="-120"/>
              </a:rPr>
              <a:t>1400-1200BC</a:t>
            </a:r>
            <a:r>
              <a:rPr lang="zh-HK" altLang="en-US" dirty="0">
                <a:ea typeface="新細明體" pitchFamily="18" charset="-120"/>
              </a:rPr>
              <a:t>）</a:t>
            </a:r>
          </a:p>
          <a:p>
            <a:pPr eaLnBrk="1"/>
            <a:endParaRPr lang="zh-HK" altLang="en-US" dirty="0">
              <a:ea typeface="新細明體" pitchFamily="18" charset="-120"/>
            </a:endParaRPr>
          </a:p>
          <a:p>
            <a:pPr eaLnBrk="1"/>
            <a:r>
              <a:rPr lang="zh-HK" altLang="en-US" dirty="0">
                <a:ea typeface="新細明體" pitchFamily="18" charset="-120"/>
              </a:rPr>
              <a:t>介紹發言人：認明作者和他制定條約的權柄</a:t>
            </a:r>
          </a:p>
          <a:p>
            <a:pPr eaLnBrk="1"/>
            <a:r>
              <a:rPr lang="zh-HK" altLang="en-US" dirty="0">
                <a:ea typeface="新細明體" pitchFamily="18" charset="-120"/>
              </a:rPr>
              <a:t>歷史性序言：回顧雙方過往的關係</a:t>
            </a:r>
          </a:p>
          <a:p>
            <a:pPr eaLnBrk="1"/>
            <a:r>
              <a:rPr lang="zh-HK" altLang="en-US" dirty="0">
                <a:ea typeface="新細明體" pitchFamily="18" charset="-120"/>
              </a:rPr>
              <a:t>條款：列出約束條文</a:t>
            </a:r>
          </a:p>
          <a:p>
            <a:pPr eaLnBrk="1"/>
            <a:r>
              <a:rPr lang="zh-HK" altLang="en-US" dirty="0">
                <a:ea typeface="新細明體" pitchFamily="18" charset="-120"/>
              </a:rPr>
              <a:t>關於文獻之聲名：保存及公開宣讀的指示</a:t>
            </a:r>
          </a:p>
          <a:p>
            <a:pPr eaLnBrk="1"/>
            <a:r>
              <a:rPr lang="zh-HK" altLang="en-US" dirty="0">
                <a:ea typeface="新細明體" pitchFamily="18" charset="-120"/>
              </a:rPr>
              <a:t>見證人：通常提名見證誓約的眾神</a:t>
            </a:r>
          </a:p>
          <a:p>
            <a:pPr eaLnBrk="1"/>
            <a:r>
              <a:rPr lang="zh-HK" altLang="en-US" dirty="0">
                <a:ea typeface="新細明體" pitchFamily="18" charset="-120"/>
              </a:rPr>
              <a:t>咒詛與祝福：眾神對遵守或違反條約的獎懲</a:t>
            </a:r>
          </a:p>
          <a:p>
            <a:pPr eaLnBrk="1"/>
            <a:endParaRPr lang="zh-HK" altLang="en-US" dirty="0">
              <a:ea typeface="新細明體" pitchFamily="18" charset="-120"/>
            </a:endParaRPr>
          </a:p>
          <a:p>
            <a:pPr eaLnBrk="1"/>
            <a:r>
              <a:rPr lang="zh-HK" altLang="en-US" dirty="0">
                <a:ea typeface="新細明體" pitchFamily="18" charset="-120"/>
              </a:rPr>
              <a:t>在舊約中，我們看見最早的約是挪亞之約，神以彩虹作為約的記號，由於年代不可考，所以我們無法確認當時是否在人類群體之間還未發展出約的形式，不過除了神能夠用彩虹作為約的記號之外，我們誰都辦不到吧！</a:t>
            </a:r>
          </a:p>
          <a:p>
            <a:pPr eaLnBrk="1"/>
            <a:endParaRPr lang="zh-HK" altLang="en-US" dirty="0">
              <a:ea typeface="新細明體" pitchFamily="18" charset="-120"/>
            </a:endParaRPr>
          </a:p>
          <a:p>
            <a:pPr eaLnBrk="1"/>
            <a:r>
              <a:rPr lang="zh-HK" altLang="en-US" dirty="0">
                <a:ea typeface="新細明體" pitchFamily="18" charset="-120"/>
              </a:rPr>
              <a:t>舊約中的第二個約是亞伯拉罕之約，我們可以看出立約的儀式正是古代近東立約的儀式，創</a:t>
            </a:r>
            <a:r>
              <a:rPr lang="en-US" altLang="zh-HK" dirty="0">
                <a:ea typeface="新細明體" pitchFamily="18" charset="-120"/>
              </a:rPr>
              <a:t>15</a:t>
            </a:r>
            <a:r>
              <a:rPr lang="zh-HK" altLang="en-US" dirty="0">
                <a:ea typeface="新細明體" pitchFamily="18" charset="-120"/>
              </a:rPr>
              <a:t>：</a:t>
            </a:r>
            <a:r>
              <a:rPr lang="en-US" altLang="zh-HK" dirty="0">
                <a:ea typeface="新細明體" pitchFamily="18" charset="-120"/>
              </a:rPr>
              <a:t>8~21</a:t>
            </a:r>
            <a:r>
              <a:rPr lang="zh-HK" altLang="en-US" dirty="0">
                <a:ea typeface="新細明體" pitchFamily="18" charset="-120"/>
              </a:rPr>
              <a:t>，</a:t>
            </a:r>
            <a:r>
              <a:rPr lang="en-US" altLang="zh-HK" dirty="0">
                <a:ea typeface="新細明體" pitchFamily="18" charset="-120"/>
              </a:rPr>
              <a:t>v17</a:t>
            </a:r>
            <a:r>
              <a:rPr lang="zh-HK" altLang="en-US" dirty="0">
                <a:ea typeface="新細明體" pitchFamily="18" charset="-120"/>
              </a:rPr>
              <a:t>冒煙的爐和燒著的火把象徵神的降臨（出</a:t>
            </a:r>
            <a:r>
              <a:rPr lang="en-US" altLang="zh-HK" dirty="0">
                <a:ea typeface="新細明體" pitchFamily="18" charset="-120"/>
              </a:rPr>
              <a:t>3</a:t>
            </a:r>
            <a:r>
              <a:rPr lang="zh-HK" altLang="en-US" dirty="0">
                <a:ea typeface="新細明體" pitchFamily="18" charset="-120"/>
              </a:rPr>
              <a:t>：</a:t>
            </a:r>
            <a:r>
              <a:rPr lang="en-US" altLang="zh-HK" dirty="0">
                <a:ea typeface="新細明體" pitchFamily="18" charset="-120"/>
              </a:rPr>
              <a:t>2</a:t>
            </a:r>
            <a:r>
              <a:rPr lang="zh-HK" altLang="en-US" dirty="0">
                <a:ea typeface="新細明體" pitchFamily="18" charset="-120"/>
              </a:rPr>
              <a:t>，</a:t>
            </a:r>
            <a:r>
              <a:rPr lang="en-US" altLang="zh-HK" dirty="0">
                <a:ea typeface="新細明體" pitchFamily="18" charset="-120"/>
              </a:rPr>
              <a:t>14</a:t>
            </a:r>
            <a:r>
              <a:rPr lang="zh-HK" altLang="en-US" dirty="0">
                <a:ea typeface="新細明體" pitchFamily="18" charset="-120"/>
              </a:rPr>
              <a:t>：</a:t>
            </a:r>
            <a:r>
              <a:rPr lang="en-US" altLang="zh-HK" dirty="0">
                <a:ea typeface="新細明體" pitchFamily="18" charset="-120"/>
              </a:rPr>
              <a:t>24</a:t>
            </a:r>
            <a:r>
              <a:rPr lang="zh-HK" altLang="en-US" dirty="0">
                <a:ea typeface="新細明體" pitchFamily="18" charset="-120"/>
              </a:rPr>
              <a:t>，</a:t>
            </a:r>
            <a:r>
              <a:rPr lang="en-US" altLang="zh-HK" dirty="0">
                <a:ea typeface="新細明體" pitchFamily="18" charset="-120"/>
              </a:rPr>
              <a:t>19</a:t>
            </a:r>
            <a:r>
              <a:rPr lang="zh-HK" altLang="en-US" dirty="0">
                <a:ea typeface="新細明體" pitchFamily="18" charset="-120"/>
              </a:rPr>
              <a:t>：</a:t>
            </a:r>
            <a:r>
              <a:rPr lang="en-US" altLang="zh-HK" dirty="0">
                <a:ea typeface="新細明體" pitchFamily="18" charset="-120"/>
              </a:rPr>
              <a:t>18</a:t>
            </a:r>
            <a:r>
              <a:rPr lang="zh-HK" altLang="en-US" dirty="0">
                <a:ea typeface="新細明體" pitchFamily="18" charset="-120"/>
              </a:rPr>
              <a:t>，王上</a:t>
            </a:r>
            <a:r>
              <a:rPr lang="en-US" altLang="zh-HK" dirty="0">
                <a:ea typeface="新細明體" pitchFamily="18" charset="-120"/>
              </a:rPr>
              <a:t>18</a:t>
            </a:r>
            <a:r>
              <a:rPr lang="zh-HK" altLang="en-US" dirty="0">
                <a:ea typeface="新細明體" pitchFamily="18" charset="-120"/>
              </a:rPr>
              <a:t>：</a:t>
            </a:r>
            <a:r>
              <a:rPr lang="en-US" altLang="zh-HK" dirty="0">
                <a:ea typeface="新細明體" pitchFamily="18" charset="-120"/>
              </a:rPr>
              <a:t>38</a:t>
            </a:r>
            <a:r>
              <a:rPr lang="zh-HK" altLang="en-US" dirty="0">
                <a:ea typeface="新細明體" pitchFamily="18" charset="-120"/>
              </a:rPr>
              <a:t>，徒</a:t>
            </a:r>
            <a:r>
              <a:rPr lang="en-US" altLang="zh-HK" dirty="0">
                <a:ea typeface="新細明體" pitchFamily="18" charset="-120"/>
              </a:rPr>
              <a:t>2</a:t>
            </a:r>
            <a:r>
              <a:rPr lang="zh-HK" altLang="en-US" dirty="0">
                <a:ea typeface="新細明體" pitchFamily="18" charset="-120"/>
              </a:rPr>
              <a:t>：</a:t>
            </a:r>
            <a:r>
              <a:rPr lang="en-US" altLang="zh-HK" dirty="0">
                <a:ea typeface="新細明體" pitchFamily="18" charset="-120"/>
              </a:rPr>
              <a:t>3~4</a:t>
            </a:r>
            <a:r>
              <a:rPr lang="zh-HK" altLang="en-US" dirty="0">
                <a:ea typeface="新細明體" pitchFamily="18" charset="-120"/>
              </a:rPr>
              <a:t>）</a:t>
            </a:r>
          </a:p>
          <a:p>
            <a:pPr eaLnBrk="1"/>
            <a:r>
              <a:rPr lang="zh-HK" altLang="en-US" dirty="0">
                <a:ea typeface="新細明體" pitchFamily="18" charset="-120"/>
              </a:rPr>
              <a:t>古時在立約儀式中，為了使誓約更慎重，立約雙方都要從劈成兩半的祭牲肉塊當中走過（耶</a:t>
            </a:r>
            <a:r>
              <a:rPr lang="en-US" altLang="zh-HK" dirty="0">
                <a:ea typeface="新細明體" pitchFamily="18" charset="-120"/>
              </a:rPr>
              <a:t>34</a:t>
            </a:r>
            <a:r>
              <a:rPr lang="zh-HK" altLang="en-US" dirty="0">
                <a:ea typeface="新細明體" pitchFamily="18" charset="-120"/>
              </a:rPr>
              <a:t>：</a:t>
            </a:r>
            <a:r>
              <a:rPr lang="en-US" altLang="zh-HK" dirty="0">
                <a:ea typeface="新細明體" pitchFamily="18" charset="-120"/>
              </a:rPr>
              <a:t>18~19</a:t>
            </a:r>
            <a:r>
              <a:rPr lang="zh-HK" altLang="en-US" dirty="0">
                <a:ea typeface="新細明體" pitchFamily="18" charset="-120"/>
              </a:rPr>
              <a:t>）。這個動作等於是自發惡誓說：＂若我不守此約，願我如肉塊一樣被劈為兩半＂因此，我們可以看見立約的嚴肅性以及毀約的後果。然而，在耶和華與亞伯拉罕立約這件事上，我們看見神極大的憐憫和慈愛，為什麼呢？因為，在立約的當兒，亞伯拉罕卻沈沈的睡了！也就是神單方面承擔了一切的責任！</a:t>
            </a:r>
          </a:p>
          <a:p>
            <a:pPr eaLnBrk="1"/>
            <a:r>
              <a:rPr lang="zh-HK" altLang="en-US" dirty="0">
                <a:ea typeface="新細明體" pitchFamily="18" charset="-120"/>
              </a:rPr>
              <a:t>瞭解這個背景之後，有沒有讓你想起什麼呢？每逢我們領聖餐的時候，那個餅和杯對你的意義有沒有更深刻呢？</a:t>
            </a:r>
          </a:p>
          <a:p>
            <a:pPr eaLnBrk="1"/>
            <a:endParaRPr lang="zh-HK" altLang="en-US" dirty="0">
              <a:ea typeface="新細明體" pitchFamily="18" charset="-120"/>
            </a:endParaRPr>
          </a:p>
          <a:p>
            <a:pPr eaLnBrk="1"/>
            <a:r>
              <a:rPr lang="zh-HK" altLang="en-US" dirty="0">
                <a:ea typeface="新細明體" pitchFamily="18" charset="-120"/>
              </a:rPr>
              <a:t>之後摩西之約或西乃之約的形式就更嚴謹，蘇美人、亞喀得人以及赫人在歷史的時間線上都留下許多約（律法條文）的線索給我們，讓我們知道，神不斷用人能夠明白的語言、文化形式進入人的歷史當中，並且在這些形式裡面顛覆、翻轉人舊有的世界觀。讓人親眼見到神、遇見神！</a:t>
            </a:r>
          </a:p>
          <a:p>
            <a:pPr eaLnBrk="1"/>
            <a:endParaRPr lang="en-US" altLang="zh-HK" dirty="0">
              <a:ea typeface="新細明體" pitchFamily="18"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sz="1200" b="1" i="0" kern="1200" dirty="0">
                <a:solidFill>
                  <a:schemeClr val="tx1"/>
                </a:solidFill>
                <a:effectLst/>
                <a:latin typeface="+mn-lt"/>
                <a:ea typeface="+mn-ea"/>
                <a:cs typeface="+mn-cs"/>
              </a:rPr>
              <a:t>亞伯拉罕之約（創十五</a:t>
            </a:r>
            <a:r>
              <a:rPr lang="en-US" altLang="zh-TW" sz="1200" b="1" i="0" kern="1200" dirty="0">
                <a:solidFill>
                  <a:schemeClr val="tx1"/>
                </a:solidFill>
                <a:effectLst/>
                <a:latin typeface="+mn-lt"/>
                <a:ea typeface="+mn-ea"/>
                <a:cs typeface="+mn-cs"/>
              </a:rPr>
              <a:t>18</a:t>
            </a:r>
            <a:r>
              <a:rPr lang="zh-TW" altLang="en-US" sz="1200" b="1" i="0" kern="1200" dirty="0">
                <a:solidFill>
                  <a:schemeClr val="tx1"/>
                </a:solidFill>
                <a:effectLst/>
                <a:latin typeface="+mn-lt"/>
                <a:ea typeface="+mn-ea"/>
                <a:cs typeface="+mn-cs"/>
              </a:rPr>
              <a:t>；十七</a:t>
            </a:r>
            <a:r>
              <a:rPr lang="en-US" altLang="zh-TW" sz="1200" b="1" i="0" kern="1200" dirty="0">
                <a:solidFill>
                  <a:schemeClr val="tx1"/>
                </a:solidFill>
                <a:effectLst/>
                <a:latin typeface="+mn-lt"/>
                <a:ea typeface="+mn-ea"/>
                <a:cs typeface="+mn-cs"/>
              </a:rPr>
              <a:t>1</a:t>
            </a:r>
            <a:r>
              <a:rPr lang="zh-TW" altLang="en-US" sz="1200" b="1" i="0" kern="1200" dirty="0">
                <a:solidFill>
                  <a:schemeClr val="tx1"/>
                </a:solidFill>
                <a:effectLst/>
                <a:latin typeface="+mn-lt"/>
                <a:ea typeface="+mn-ea"/>
                <a:cs typeface="+mn-cs"/>
              </a:rPr>
              <a:t>～</a:t>
            </a:r>
            <a:r>
              <a:rPr lang="en-US" altLang="zh-TW" sz="1200" b="1" i="0" kern="1200" dirty="0">
                <a:solidFill>
                  <a:schemeClr val="tx1"/>
                </a:solidFill>
                <a:effectLst/>
                <a:latin typeface="+mn-lt"/>
                <a:ea typeface="+mn-ea"/>
                <a:cs typeface="+mn-cs"/>
              </a:rPr>
              <a:t>8</a:t>
            </a:r>
            <a:r>
              <a:rPr lang="zh-TW" altLang="en-US" sz="1200" b="1" i="0" kern="1200" dirty="0">
                <a:solidFill>
                  <a:schemeClr val="tx1"/>
                </a:solidFill>
                <a:effectLst/>
                <a:latin typeface="+mn-lt"/>
                <a:ea typeface="+mn-ea"/>
                <a:cs typeface="+mn-cs"/>
              </a:rPr>
              <a:t>）：</a:t>
            </a:r>
            <a:r>
              <a:rPr lang="zh-TW" altLang="en-US" b="1" dirty="0"/>
              <a:t/>
            </a:r>
            <a:br>
              <a:rPr lang="zh-TW" altLang="en-US" b="1" dirty="0"/>
            </a:br>
            <a:r>
              <a:rPr lang="zh-TW" altLang="en-US" sz="1200" b="0" i="0" kern="1200" dirty="0">
                <a:solidFill>
                  <a:schemeClr val="tx1"/>
                </a:solidFill>
                <a:effectLst/>
                <a:latin typeface="+mn-lt"/>
                <a:ea typeface="+mn-ea"/>
                <a:cs typeface="+mn-cs"/>
              </a:rPr>
              <a:t>        本約是於亞伯拉罕被召之後，約在主前二一○○年，約在幔利的橡樹下所立之約（創十三</a:t>
            </a:r>
            <a:r>
              <a:rPr lang="en-US" altLang="zh-TW" sz="1200" b="0" i="0" kern="1200" dirty="0">
                <a:solidFill>
                  <a:schemeClr val="tx1"/>
                </a:solidFill>
                <a:effectLst/>
                <a:latin typeface="+mn-lt"/>
                <a:ea typeface="+mn-ea"/>
                <a:cs typeface="+mn-cs"/>
              </a:rPr>
              <a:t>18</a:t>
            </a:r>
            <a:r>
              <a:rPr lang="zh-TW" altLang="en-US" sz="1200" b="0" i="0" kern="1200" dirty="0">
                <a:solidFill>
                  <a:schemeClr val="tx1"/>
                </a:solidFill>
                <a:effectLst/>
                <a:latin typeface="+mn-lt"/>
                <a:ea typeface="+mn-ea"/>
                <a:cs typeface="+mn-cs"/>
              </a:rPr>
              <a:t>）。此約之要點：一、我必叫你成為大國，立你作多國的父（創十二</a:t>
            </a:r>
            <a:r>
              <a:rPr lang="en-US" altLang="zh-TW" sz="1200" b="0" i="0" kern="1200" dirty="0">
                <a:solidFill>
                  <a:schemeClr val="tx1"/>
                </a:solidFill>
                <a:effectLst/>
                <a:latin typeface="+mn-lt"/>
                <a:ea typeface="+mn-ea"/>
                <a:cs typeface="+mn-cs"/>
              </a:rPr>
              <a:t>2</a:t>
            </a:r>
            <a:r>
              <a:rPr lang="zh-TW" altLang="en-US" sz="1200" b="0" i="0" kern="1200" dirty="0">
                <a:solidFill>
                  <a:schemeClr val="tx1"/>
                </a:solidFill>
                <a:effectLst/>
                <a:latin typeface="+mn-lt"/>
                <a:ea typeface="+mn-ea"/>
                <a:cs typeface="+mn-cs"/>
              </a:rPr>
              <a:t>；十七</a:t>
            </a:r>
            <a:r>
              <a:rPr lang="en-US" altLang="zh-TW" sz="1200" b="0" i="0" kern="1200" dirty="0">
                <a:solidFill>
                  <a:schemeClr val="tx1"/>
                </a:solidFill>
                <a:effectLst/>
                <a:latin typeface="+mn-lt"/>
                <a:ea typeface="+mn-ea"/>
                <a:cs typeface="+mn-cs"/>
              </a:rPr>
              <a:t>4</a:t>
            </a:r>
            <a:r>
              <a:rPr lang="zh-TW" altLang="en-US" sz="1200" b="0" i="0" kern="1200" dirty="0">
                <a:solidFill>
                  <a:schemeClr val="tx1"/>
                </a:solidFill>
                <a:effectLst/>
                <a:latin typeface="+mn-lt"/>
                <a:ea typeface="+mn-ea"/>
                <a:cs typeface="+mn-cs"/>
              </a:rPr>
              <a:t>）。二、我必賜福給你（創十二</a:t>
            </a:r>
            <a:r>
              <a:rPr lang="en-US" altLang="zh-TW" sz="1200" b="0" i="0" kern="1200" dirty="0">
                <a:solidFill>
                  <a:schemeClr val="tx1"/>
                </a:solidFill>
                <a:effectLst/>
                <a:latin typeface="+mn-lt"/>
                <a:ea typeface="+mn-ea"/>
                <a:cs typeface="+mn-cs"/>
              </a:rPr>
              <a:t>2</a:t>
            </a:r>
            <a:r>
              <a:rPr lang="zh-TW" altLang="en-US" sz="1200" b="0" i="0" kern="1200" dirty="0">
                <a:solidFill>
                  <a:schemeClr val="tx1"/>
                </a:solidFill>
                <a:effectLst/>
                <a:latin typeface="+mn-lt"/>
                <a:ea typeface="+mn-ea"/>
                <a:cs typeface="+mn-cs"/>
              </a:rPr>
              <a:t>；十三</a:t>
            </a:r>
            <a:r>
              <a:rPr lang="en-US" altLang="zh-TW" sz="1200" b="0" i="0" kern="1200" dirty="0">
                <a:solidFill>
                  <a:schemeClr val="tx1"/>
                </a:solidFill>
                <a:effectLst/>
                <a:latin typeface="+mn-lt"/>
                <a:ea typeface="+mn-ea"/>
                <a:cs typeface="+mn-cs"/>
              </a:rPr>
              <a:t>14</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；十五</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18</a:t>
            </a:r>
            <a:r>
              <a:rPr lang="zh-TW" altLang="en-US" sz="1200" b="0" i="0" kern="1200" dirty="0">
                <a:solidFill>
                  <a:schemeClr val="tx1"/>
                </a:solidFill>
                <a:effectLst/>
                <a:latin typeface="+mn-lt"/>
                <a:ea typeface="+mn-ea"/>
                <a:cs typeface="+mn-cs"/>
              </a:rPr>
              <a:t>；廿四</a:t>
            </a:r>
            <a:r>
              <a:rPr lang="en-US" altLang="zh-TW" sz="1200" b="0" i="0" kern="1200" dirty="0">
                <a:solidFill>
                  <a:schemeClr val="tx1"/>
                </a:solidFill>
                <a:effectLst/>
                <a:latin typeface="+mn-lt"/>
                <a:ea typeface="+mn-ea"/>
                <a:cs typeface="+mn-cs"/>
              </a:rPr>
              <a:t>34</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35</a:t>
            </a:r>
            <a:r>
              <a:rPr lang="zh-TW" altLang="en-US" sz="1200" b="0" i="0" kern="1200" dirty="0">
                <a:solidFill>
                  <a:schemeClr val="tx1"/>
                </a:solidFill>
                <a:effectLst/>
                <a:latin typeface="+mn-lt"/>
                <a:ea typeface="+mn-ea"/>
                <a:cs typeface="+mn-cs"/>
              </a:rPr>
              <a:t>）。三、叫你的名為大（十二</a:t>
            </a:r>
            <a:r>
              <a:rPr lang="en-US" altLang="zh-TW" sz="1200" b="0" i="0" kern="1200" dirty="0">
                <a:solidFill>
                  <a:schemeClr val="tx1"/>
                </a:solidFill>
                <a:effectLst/>
                <a:latin typeface="+mn-lt"/>
                <a:ea typeface="+mn-ea"/>
                <a:cs typeface="+mn-cs"/>
              </a:rPr>
              <a:t>2</a:t>
            </a:r>
            <a:r>
              <a:rPr lang="zh-TW" altLang="en-US" sz="1200" b="0" i="0" kern="1200" dirty="0">
                <a:solidFill>
                  <a:schemeClr val="tx1"/>
                </a:solidFill>
                <a:effectLst/>
                <a:latin typeface="+mn-lt"/>
                <a:ea typeface="+mn-ea"/>
                <a:cs typeface="+mn-cs"/>
              </a:rPr>
              <a:t>；十七</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）。四、你也要叫別人得福（創十二</a:t>
            </a:r>
            <a:r>
              <a:rPr lang="en-US" altLang="zh-TW" sz="1200" b="0" i="0" kern="1200" dirty="0">
                <a:solidFill>
                  <a:schemeClr val="tx1"/>
                </a:solidFill>
                <a:effectLst/>
                <a:latin typeface="+mn-lt"/>
                <a:ea typeface="+mn-ea"/>
                <a:cs typeface="+mn-cs"/>
              </a:rPr>
              <a:t>2</a:t>
            </a:r>
            <a:r>
              <a:rPr lang="zh-TW" altLang="en-US" sz="1200" b="0" i="0" kern="1200" dirty="0">
                <a:solidFill>
                  <a:schemeClr val="tx1"/>
                </a:solidFill>
                <a:effectLst/>
                <a:latin typeface="+mn-lt"/>
                <a:ea typeface="+mn-ea"/>
                <a:cs typeface="+mn-cs"/>
              </a:rPr>
              <a:t>；加三</a:t>
            </a:r>
            <a:r>
              <a:rPr lang="en-US" altLang="zh-TW" sz="1200" b="0" i="0" kern="1200" dirty="0">
                <a:solidFill>
                  <a:schemeClr val="tx1"/>
                </a:solidFill>
                <a:effectLst/>
                <a:latin typeface="+mn-lt"/>
                <a:ea typeface="+mn-ea"/>
                <a:cs typeface="+mn-cs"/>
              </a:rPr>
              <a:t>14</a:t>
            </a:r>
            <a:r>
              <a:rPr lang="zh-TW" altLang="en-US" sz="1200" b="0" i="0" kern="1200" dirty="0">
                <a:solidFill>
                  <a:schemeClr val="tx1"/>
                </a:solidFill>
                <a:effectLst/>
                <a:latin typeface="+mn-lt"/>
                <a:ea typeface="+mn-ea"/>
                <a:cs typeface="+mn-cs"/>
              </a:rPr>
              <a:t>）。五、為你祝福的，我必賜福與他，那咒詛你的，我必咒阻他（創十二</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）。六、地上的萬族都要因你得福（創十二</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a:t>
            </a:r>
            <a:endParaRPr lang="en-US" altLang="zh-TW" sz="1200" b="1" i="0" kern="1200" dirty="0">
              <a:solidFill>
                <a:schemeClr val="tx1"/>
              </a:solidFill>
              <a:effectLst/>
              <a:latin typeface="+mn-lt"/>
              <a:ea typeface="+mn-ea"/>
              <a:cs typeface="+mn-cs"/>
            </a:endParaRPr>
          </a:p>
          <a:p>
            <a:endParaRPr lang="en-US" altLang="zh-TW" sz="1200" b="1" i="0" kern="1200" dirty="0">
              <a:solidFill>
                <a:schemeClr val="tx1"/>
              </a:solidFill>
              <a:effectLst/>
              <a:latin typeface="+mn-lt"/>
              <a:ea typeface="+mn-ea"/>
              <a:cs typeface="+mn-cs"/>
            </a:endParaRPr>
          </a:p>
          <a:p>
            <a:r>
              <a:rPr lang="zh-TW" altLang="en-US" sz="1200" b="1" i="0" kern="1200" dirty="0">
                <a:solidFill>
                  <a:schemeClr val="tx1"/>
                </a:solidFill>
                <a:effectLst/>
                <a:latin typeface="+mn-lt"/>
                <a:ea typeface="+mn-ea"/>
                <a:cs typeface="+mn-cs"/>
              </a:rPr>
              <a:t>摩西之約（出十九</a:t>
            </a:r>
            <a:r>
              <a:rPr lang="en-US" altLang="zh-TW" sz="1200" b="1" i="0" kern="1200" dirty="0">
                <a:solidFill>
                  <a:schemeClr val="tx1"/>
                </a:solidFill>
                <a:effectLst/>
                <a:latin typeface="+mn-lt"/>
                <a:ea typeface="+mn-ea"/>
                <a:cs typeface="+mn-cs"/>
              </a:rPr>
              <a:t>4</a:t>
            </a:r>
            <a:r>
              <a:rPr lang="zh-TW" altLang="en-US" sz="1200" b="1" i="0" kern="1200" dirty="0">
                <a:solidFill>
                  <a:schemeClr val="tx1"/>
                </a:solidFill>
                <a:effectLst/>
                <a:latin typeface="+mn-lt"/>
                <a:ea typeface="+mn-ea"/>
                <a:cs typeface="+mn-cs"/>
              </a:rPr>
              <a:t>～</a:t>
            </a:r>
            <a:r>
              <a:rPr lang="en-US" altLang="zh-TW" sz="1200" b="1" i="0" kern="1200" dirty="0">
                <a:solidFill>
                  <a:schemeClr val="tx1"/>
                </a:solidFill>
                <a:effectLst/>
                <a:latin typeface="+mn-lt"/>
                <a:ea typeface="+mn-ea"/>
                <a:cs typeface="+mn-cs"/>
              </a:rPr>
              <a:t>6</a:t>
            </a:r>
            <a:r>
              <a:rPr lang="zh-TW" altLang="en-US" sz="1200" b="1" i="0" kern="1200" dirty="0">
                <a:solidFill>
                  <a:schemeClr val="tx1"/>
                </a:solidFill>
                <a:effectLst/>
                <a:latin typeface="+mn-lt"/>
                <a:ea typeface="+mn-ea"/>
                <a:cs typeface="+mn-cs"/>
              </a:rPr>
              <a:t>，申五</a:t>
            </a:r>
            <a:r>
              <a:rPr lang="en-US" altLang="zh-TW" sz="1200" b="1" i="0" kern="1200" dirty="0">
                <a:solidFill>
                  <a:schemeClr val="tx1"/>
                </a:solidFill>
                <a:effectLst/>
                <a:latin typeface="+mn-lt"/>
                <a:ea typeface="+mn-ea"/>
                <a:cs typeface="+mn-cs"/>
              </a:rPr>
              <a:t>1</a:t>
            </a:r>
            <a:r>
              <a:rPr lang="zh-TW" altLang="en-US" sz="1200" b="1" i="0" kern="1200" dirty="0">
                <a:solidFill>
                  <a:schemeClr val="tx1"/>
                </a:solidFill>
                <a:effectLst/>
                <a:latin typeface="+mn-lt"/>
                <a:ea typeface="+mn-ea"/>
                <a:cs typeface="+mn-cs"/>
              </a:rPr>
              <a:t>～</a:t>
            </a:r>
            <a:r>
              <a:rPr lang="en-US" altLang="zh-TW" sz="1200" b="1" i="0" kern="1200" dirty="0">
                <a:solidFill>
                  <a:schemeClr val="tx1"/>
                </a:solidFill>
                <a:effectLst/>
                <a:latin typeface="+mn-lt"/>
                <a:ea typeface="+mn-ea"/>
                <a:cs typeface="+mn-cs"/>
              </a:rPr>
              <a:t>3</a:t>
            </a:r>
            <a:r>
              <a:rPr lang="zh-TW" altLang="en-US" sz="1200" b="1" i="0" kern="1200" dirty="0">
                <a:solidFill>
                  <a:schemeClr val="tx1"/>
                </a:solidFill>
                <a:effectLst/>
                <a:latin typeface="+mn-lt"/>
                <a:ea typeface="+mn-ea"/>
                <a:cs typeface="+mn-cs"/>
              </a:rPr>
              <a:t>）：</a:t>
            </a:r>
            <a:r>
              <a:rPr lang="zh-TW" altLang="en-US" dirty="0"/>
              <a:t/>
            </a:r>
            <a:br>
              <a:rPr lang="zh-TW" altLang="en-US" dirty="0"/>
            </a:br>
            <a:r>
              <a:rPr lang="zh-TW" altLang="en-US" sz="1200" b="0" i="0" kern="1200" dirty="0">
                <a:solidFill>
                  <a:schemeClr val="tx1"/>
                </a:solidFill>
                <a:effectLst/>
                <a:latin typeface="+mn-lt"/>
                <a:ea typeface="+mn-ea"/>
                <a:cs typeface="+mn-cs"/>
              </a:rPr>
              <a:t>        本約是於以色列人出埃及後漂流曠野之時，約在主前一五○○年前後，於何烈山上所立之約，此約之要點：一、是神賜給以色列人之聖律，與從違的賞罰（出十九</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25</a:t>
            </a:r>
            <a:r>
              <a:rPr lang="zh-TW" altLang="en-US" sz="1200" b="0" i="0" kern="1200" dirty="0">
                <a:solidFill>
                  <a:schemeClr val="tx1"/>
                </a:solidFill>
                <a:effectLst/>
                <a:latin typeface="+mn-lt"/>
                <a:ea typeface="+mn-ea"/>
                <a:cs typeface="+mn-cs"/>
              </a:rPr>
              <a:t>；廿</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6</a:t>
            </a:r>
            <a:r>
              <a:rPr lang="zh-TW" altLang="en-US" sz="1200" b="0" i="0" kern="1200" dirty="0">
                <a:solidFill>
                  <a:schemeClr val="tx1"/>
                </a:solidFill>
                <a:effectLst/>
                <a:latin typeface="+mn-lt"/>
                <a:ea typeface="+mn-ea"/>
                <a:cs typeface="+mn-cs"/>
              </a:rPr>
              <a:t>）。二、分為顯神公義旨意的誡命（出廿</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26</a:t>
            </a:r>
            <a:r>
              <a:rPr lang="zh-TW" altLang="en-US" sz="1200" b="0" i="0" kern="1200" dirty="0">
                <a:solidFill>
                  <a:schemeClr val="tx1"/>
                </a:solidFill>
                <a:effectLst/>
                <a:latin typeface="+mn-lt"/>
                <a:ea typeface="+mn-ea"/>
                <a:cs typeface="+mn-cs"/>
              </a:rPr>
              <a:t>），管理以色列社會生活的典章（出廿一</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～廿四</a:t>
            </a:r>
            <a:r>
              <a:rPr lang="en-US" altLang="zh-TW" sz="1200" b="0" i="0" kern="1200" dirty="0">
                <a:solidFill>
                  <a:schemeClr val="tx1"/>
                </a:solidFill>
                <a:effectLst/>
                <a:latin typeface="+mn-lt"/>
                <a:ea typeface="+mn-ea"/>
                <a:cs typeface="+mn-cs"/>
              </a:rPr>
              <a:t>11</a:t>
            </a:r>
            <a:r>
              <a:rPr lang="zh-TW" altLang="en-US" sz="1200" b="0" i="0" kern="1200" dirty="0">
                <a:solidFill>
                  <a:schemeClr val="tx1"/>
                </a:solidFill>
                <a:effectLst/>
                <a:latin typeface="+mn-lt"/>
                <a:ea typeface="+mn-ea"/>
                <a:cs typeface="+mn-cs"/>
              </a:rPr>
              <a:t>），與律例（出廿四</a:t>
            </a:r>
            <a:r>
              <a:rPr lang="en-US" altLang="zh-TW" sz="1200" b="0" i="0" kern="1200" dirty="0">
                <a:solidFill>
                  <a:schemeClr val="tx1"/>
                </a:solidFill>
                <a:effectLst/>
                <a:latin typeface="+mn-lt"/>
                <a:ea typeface="+mn-ea"/>
                <a:cs typeface="+mn-cs"/>
              </a:rPr>
              <a:t>12</a:t>
            </a:r>
            <a:r>
              <a:rPr lang="zh-TW" altLang="en-US" sz="1200" b="0" i="0" kern="1200" dirty="0">
                <a:solidFill>
                  <a:schemeClr val="tx1"/>
                </a:solidFill>
                <a:effectLst/>
                <a:latin typeface="+mn-lt"/>
                <a:ea typeface="+mn-ea"/>
                <a:cs typeface="+mn-cs"/>
              </a:rPr>
              <a:t>～卅一</a:t>
            </a:r>
            <a:r>
              <a:rPr lang="en-US" altLang="zh-TW" sz="1200" b="0" i="0" kern="1200" dirty="0">
                <a:solidFill>
                  <a:schemeClr val="tx1"/>
                </a:solidFill>
                <a:effectLst/>
                <a:latin typeface="+mn-lt"/>
                <a:ea typeface="+mn-ea"/>
                <a:cs typeface="+mn-cs"/>
              </a:rPr>
              <a:t>18</a:t>
            </a:r>
            <a:r>
              <a:rPr lang="zh-TW" altLang="en-US" sz="1200" b="0" i="0" kern="1200" dirty="0">
                <a:solidFill>
                  <a:schemeClr val="tx1"/>
                </a:solidFill>
                <a:effectLst/>
                <a:latin typeface="+mn-lt"/>
                <a:ea typeface="+mn-ea"/>
                <a:cs typeface="+mn-cs"/>
              </a:rPr>
              <a:t>），這三種要素彼此之間，互有極重要的關係，而組成了摩西律法之約。三、誡命和律法組成了一種宗教系統，誡命是定罪和死的執事（林後三</a:t>
            </a:r>
            <a:r>
              <a:rPr lang="en-US" altLang="zh-TW" sz="1200" b="0" i="0" kern="1200" dirty="0">
                <a:solidFill>
                  <a:schemeClr val="tx1"/>
                </a:solidFill>
                <a:effectLst/>
                <a:latin typeface="+mn-lt"/>
                <a:ea typeface="+mn-ea"/>
                <a:cs typeface="+mn-cs"/>
              </a:rPr>
              <a:t>7</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9</a:t>
            </a:r>
            <a:r>
              <a:rPr lang="zh-TW" altLang="en-US" sz="1200" b="0" i="0" kern="1200" dirty="0">
                <a:solidFill>
                  <a:schemeClr val="tx1"/>
                </a:solidFill>
                <a:effectLst/>
                <a:latin typeface="+mn-lt"/>
                <a:ea typeface="+mn-ea"/>
                <a:cs typeface="+mn-cs"/>
              </a:rPr>
              <a:t>），律例是給選民在神面前的大祭司，藉著祭物為民贖罪（利十五</a:t>
            </a:r>
            <a:r>
              <a:rPr lang="en-US" altLang="zh-TW" sz="1200" b="0" i="0" kern="1200" dirty="0">
                <a:solidFill>
                  <a:schemeClr val="tx1"/>
                </a:solidFill>
                <a:effectLst/>
                <a:latin typeface="+mn-lt"/>
                <a:ea typeface="+mn-ea"/>
                <a:cs typeface="+mn-cs"/>
              </a:rPr>
              <a:t>15</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30</a:t>
            </a:r>
            <a:r>
              <a:rPr lang="zh-TW" altLang="en-US" sz="1200" b="0" i="0" kern="1200" dirty="0">
                <a:solidFill>
                  <a:schemeClr val="tx1"/>
                </a:solidFill>
                <a:effectLst/>
                <a:latin typeface="+mn-lt"/>
                <a:ea typeface="+mn-ea"/>
                <a:cs typeface="+mn-cs"/>
              </a:rPr>
              <a:t>；十六</a:t>
            </a:r>
            <a:r>
              <a:rPr lang="en-US" altLang="zh-TW" sz="1200" b="0" i="0" kern="1200" dirty="0">
                <a:solidFill>
                  <a:schemeClr val="tx1"/>
                </a:solidFill>
                <a:effectLst/>
                <a:latin typeface="+mn-lt"/>
                <a:ea typeface="+mn-ea"/>
                <a:cs typeface="+mn-cs"/>
              </a:rPr>
              <a:t>6</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11</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endParaRPr lang="en-US" altLang="zh-TW" sz="1200" dirty="0">
              <a:latin typeface="Arial Unicode MS" pitchFamily="34" charset="-120"/>
              <a:ea typeface="Arial Unicode MS" pitchFamily="34" charset="-120"/>
              <a:cs typeface="Arial Unicode MS" pitchFamily="34" charset="-120"/>
            </a:endParaRPr>
          </a:p>
          <a:p>
            <a:r>
              <a:rPr lang="zh-TW" altLang="en-US" sz="1200" b="1" dirty="0">
                <a:latin typeface="Arial Unicode MS" pitchFamily="34" charset="-120"/>
                <a:ea typeface="Arial Unicode MS" pitchFamily="34" charset="-120"/>
                <a:cs typeface="Arial Unicode MS" pitchFamily="34" charset="-120"/>
              </a:rPr>
              <a:t>大衛的約</a:t>
            </a:r>
            <a:r>
              <a:rPr lang="en-US" altLang="zh-TW" sz="1200" b="1" dirty="0">
                <a:latin typeface="Arial Unicode MS" pitchFamily="34" charset="-120"/>
                <a:ea typeface="Arial Unicode MS" pitchFamily="34" charset="-120"/>
                <a:cs typeface="Arial Unicode MS" pitchFamily="34" charset="-120"/>
              </a:rPr>
              <a:t>(</a:t>
            </a:r>
            <a:r>
              <a:rPr lang="zh-HK" altLang="en-US" sz="1200" b="1" i="0" kern="1200" dirty="0">
                <a:solidFill>
                  <a:schemeClr val="tx1"/>
                </a:solidFill>
                <a:effectLst/>
                <a:latin typeface="+mn-lt"/>
                <a:ea typeface="+mn-ea"/>
                <a:cs typeface="+mn-cs"/>
              </a:rPr>
              <a:t>撒下七</a:t>
            </a:r>
            <a:r>
              <a:rPr lang="en-US" altLang="zh-HK" sz="1200" b="1" i="0" kern="1200" dirty="0">
                <a:solidFill>
                  <a:schemeClr val="tx1"/>
                </a:solidFill>
                <a:effectLst/>
                <a:latin typeface="+mn-lt"/>
                <a:ea typeface="+mn-ea"/>
                <a:cs typeface="+mn-cs"/>
              </a:rPr>
              <a:t>16</a:t>
            </a:r>
            <a:r>
              <a:rPr lang="zh-HK" altLang="en-US" sz="1200" b="1" i="0" kern="1200" dirty="0">
                <a:solidFill>
                  <a:schemeClr val="tx1"/>
                </a:solidFill>
                <a:effectLst/>
                <a:latin typeface="+mn-lt"/>
                <a:ea typeface="+mn-ea"/>
                <a:cs typeface="+mn-cs"/>
              </a:rPr>
              <a:t>）</a:t>
            </a:r>
            <a:r>
              <a:rPr lang="zh-TW" altLang="en-US" sz="1200" b="1" dirty="0">
                <a:latin typeface="Arial Unicode MS" pitchFamily="34" charset="-120"/>
                <a:ea typeface="Arial Unicode MS" pitchFamily="34" charset="-120"/>
                <a:cs typeface="Arial Unicode MS" pitchFamily="34" charset="-120"/>
              </a:rPr>
              <a:t>：</a:t>
            </a:r>
            <a:endParaRPr lang="en-US" altLang="zh-TW" sz="1200" b="1" dirty="0">
              <a:latin typeface="Arial Unicode MS" pitchFamily="34" charset="-120"/>
              <a:ea typeface="Arial Unicode MS" pitchFamily="34" charset="-120"/>
              <a:cs typeface="Arial Unicode MS" pitchFamily="34" charset="-120"/>
            </a:endParaRPr>
          </a:p>
          <a:p>
            <a:r>
              <a:rPr lang="zh-TW" altLang="en-US" sz="1200" b="0" i="0" kern="1200" dirty="0">
                <a:solidFill>
                  <a:schemeClr val="tx1"/>
                </a:solidFill>
                <a:effectLst/>
                <a:latin typeface="+mn-lt"/>
                <a:ea typeface="+mn-ea"/>
                <a:cs typeface="+mn-cs"/>
              </a:rPr>
              <a:t>神示以色列王國與國度存亡興替之應許，按肉體說，大衛的後裔基會（太一</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；羅一</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），那永遠榮耀的國度，即根據此約而建立的。其立約時間，於以色列人建國之後，約在主前一○○○年，於耶路撒冷所立的。此約的保證：一、建立大衛的家室，就是後裔子孫接續王位（撒下七</a:t>
            </a:r>
            <a:r>
              <a:rPr lang="en-US" altLang="zh-TW" sz="1200" b="0" i="0" kern="1200" dirty="0">
                <a:solidFill>
                  <a:schemeClr val="tx1"/>
                </a:solidFill>
                <a:effectLst/>
                <a:latin typeface="+mn-lt"/>
                <a:ea typeface="+mn-ea"/>
                <a:cs typeface="+mn-cs"/>
              </a:rPr>
              <a:t>11</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12</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16</a:t>
            </a:r>
            <a:r>
              <a:rPr lang="zh-TW" altLang="en-US" sz="1200" b="0" i="0" kern="1200" dirty="0">
                <a:solidFill>
                  <a:schemeClr val="tx1"/>
                </a:solidFill>
                <a:effectLst/>
                <a:latin typeface="+mn-lt"/>
                <a:ea typeface="+mn-ea"/>
                <a:cs typeface="+mn-cs"/>
              </a:rPr>
              <a:t>）。二、堅定國度，直到永遠（撒下七</a:t>
            </a:r>
            <a:r>
              <a:rPr lang="en-US" altLang="zh-TW" sz="1200" b="0" i="0" kern="1200" dirty="0">
                <a:solidFill>
                  <a:schemeClr val="tx1"/>
                </a:solidFill>
                <a:effectLst/>
                <a:latin typeface="+mn-lt"/>
                <a:ea typeface="+mn-ea"/>
                <a:cs typeface="+mn-cs"/>
              </a:rPr>
              <a:t>12</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13</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16</a:t>
            </a:r>
            <a:r>
              <a:rPr lang="zh-TW" altLang="en-US" sz="1200" b="0" i="0" kern="1200" dirty="0">
                <a:solidFill>
                  <a:schemeClr val="tx1"/>
                </a:solidFill>
                <a:effectLst/>
                <a:latin typeface="+mn-lt"/>
                <a:ea typeface="+mn-ea"/>
                <a:cs typeface="+mn-cs"/>
              </a:rPr>
              <a:t>）。</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22</a:t>
            </a:fld>
            <a:endParaRPr lang="zh-HK" altLang="en-US"/>
          </a:p>
        </p:txBody>
      </p:sp>
    </p:spTree>
    <p:extLst>
      <p:ext uri="{BB962C8B-B14F-4D97-AF65-F5344CB8AC3E}">
        <p14:creationId xmlns:p14="http://schemas.microsoft.com/office/powerpoint/2010/main" val="2561496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一日的觀念</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24</a:t>
            </a:fld>
            <a:endParaRPr lang="zh-HK" altLang="en-US"/>
          </a:p>
        </p:txBody>
      </p:sp>
    </p:spTree>
    <p:extLst>
      <p:ext uri="{BB962C8B-B14F-4D97-AF65-F5344CB8AC3E}">
        <p14:creationId xmlns:p14="http://schemas.microsoft.com/office/powerpoint/2010/main" val="3832853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希伯來文和希臘文的字母皆可變為數值，啟示錄</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13:18</a:t>
            </a:r>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666</a:t>
            </a:r>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」換成希伯來字</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=Nero</a:t>
            </a:r>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，創</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14:14</a:t>
            </a:r>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318</a:t>
            </a:r>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」同以利以謝的數值一樣。</a:t>
            </a:r>
            <a:endPar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endParaRPr>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25</a:t>
            </a:fld>
            <a:endParaRPr lang="zh-HK" altLang="en-US"/>
          </a:p>
        </p:txBody>
      </p:sp>
    </p:spTree>
    <p:extLst>
      <p:ext uri="{BB962C8B-B14F-4D97-AF65-F5344CB8AC3E}">
        <p14:creationId xmlns:p14="http://schemas.microsoft.com/office/powerpoint/2010/main" val="2919687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xfrm>
            <a:off x="381000" y="685800"/>
            <a:ext cx="6096000" cy="3429000"/>
          </a:xfrm>
        </p:spPr>
      </p:sp>
      <p:sp>
        <p:nvSpPr>
          <p:cNvPr id="2355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a:lstStyle/>
          <a:p>
            <a:pPr eaLnBrk="1"/>
            <a:r>
              <a:rPr lang="zh-HK" altLang="en-US" dirty="0">
                <a:ea typeface="新細明體" pitchFamily="18" charset="-120"/>
              </a:rPr>
              <a:t>以色列部族文化</a:t>
            </a:r>
          </a:p>
          <a:p>
            <a:pPr eaLnBrk="1"/>
            <a:r>
              <a:rPr lang="zh-HK" altLang="en-US" dirty="0">
                <a:ea typeface="新細明體" pitchFamily="18" charset="-120"/>
              </a:rPr>
              <a:t>從這個圖我們可以看見整個族長世界的基本結構：以家庭為最小、最基本的單位，它可以是由</a:t>
            </a:r>
            <a:endParaRPr lang="en-US" altLang="zh-HK" dirty="0">
              <a:ea typeface="新細明體" pitchFamily="18" charset="-120"/>
            </a:endParaRPr>
          </a:p>
          <a:p>
            <a:pPr eaLnBrk="1"/>
            <a:r>
              <a:rPr lang="zh-HK" altLang="en-US" dirty="0">
                <a:ea typeface="新細明體" pitchFamily="18" charset="-120"/>
              </a:rPr>
              <a:t>剛才我們提到以色列人在家族、親族、部落甚至更大的社群間所承擔的權責（權利與責任），基本上是根據他們的血統</a:t>
            </a:r>
            <a:r>
              <a:rPr lang="en-US" altLang="zh-HK" dirty="0">
                <a:ea typeface="新細明體" pitchFamily="18" charset="-120"/>
              </a:rPr>
              <a:t>\</a:t>
            </a:r>
            <a:r>
              <a:rPr lang="zh-HK" altLang="en-US" dirty="0">
                <a:ea typeface="新細明體" pitchFamily="18" charset="-120"/>
              </a:rPr>
              <a:t>宗系、性別和出生順序來決定。通常族長的權責是由長子所承擔，當族長去世之後，自然是由長子繼續承擔族長的職分。長子在兒子中間不僅繼承父親的職分，也在財產中得到雙分的產業。這是因為他也同時承擔起照顧整個親族的權責：這權責包括法律性的與經濟性的責任。因此頭生的兒子在以色列人中是極為寶貴的。</a:t>
            </a:r>
          </a:p>
          <a:p>
            <a:pPr eaLnBrk="1"/>
            <a:endParaRPr lang="zh-HK" altLang="en-US" dirty="0">
              <a:ea typeface="新細明體" pitchFamily="18" charset="-120"/>
            </a:endParaRPr>
          </a:p>
          <a:p>
            <a:pPr eaLnBrk="1"/>
            <a:r>
              <a:rPr lang="zh-HK" altLang="en-US" dirty="0">
                <a:ea typeface="新細明體" pitchFamily="18" charset="-120"/>
              </a:rPr>
              <a:t>記得以掃和雅各這對雙胞胎的故事嗎？雅各用紅（豆）湯買下他哥哥長子的名分。又跟媽媽利百加聯手，用美食騙取他父親給予長子的祝福。（創</a:t>
            </a:r>
            <a:r>
              <a:rPr lang="en-US" altLang="zh-HK" dirty="0">
                <a:ea typeface="新細明體" pitchFamily="18" charset="-120"/>
              </a:rPr>
              <a:t>25</a:t>
            </a:r>
            <a:r>
              <a:rPr lang="zh-HK" altLang="en-US" dirty="0">
                <a:ea typeface="新細明體" pitchFamily="18" charset="-120"/>
              </a:rPr>
              <a:t>：</a:t>
            </a:r>
            <a:r>
              <a:rPr lang="en-US" altLang="zh-HK" dirty="0">
                <a:ea typeface="新細明體" pitchFamily="18" charset="-120"/>
              </a:rPr>
              <a:t>27~34</a:t>
            </a:r>
            <a:r>
              <a:rPr lang="zh-HK" altLang="en-US" dirty="0">
                <a:ea typeface="新細明體" pitchFamily="18" charset="-120"/>
              </a:rPr>
              <a:t>）</a:t>
            </a:r>
          </a:p>
          <a:p>
            <a:pPr eaLnBrk="1"/>
            <a:endParaRPr lang="zh-HK" altLang="en-US" dirty="0">
              <a:ea typeface="新細明體" pitchFamily="18" charset="-120"/>
            </a:endParaRPr>
          </a:p>
          <a:p>
            <a:pPr eaLnBrk="1"/>
            <a:endParaRPr lang="zh-HK" altLang="en-US" dirty="0">
              <a:ea typeface="新細明體" pitchFamily="18" charset="-120"/>
            </a:endParaRPr>
          </a:p>
          <a:p>
            <a:pPr eaLnBrk="1"/>
            <a:r>
              <a:rPr lang="en-US" altLang="zh-HK" dirty="0">
                <a:ea typeface="新細明體" pitchFamily="18" charset="-120"/>
              </a:rPr>
              <a:t>1. </a:t>
            </a:r>
            <a:r>
              <a:rPr lang="zh-HK" altLang="en-US" dirty="0">
                <a:ea typeface="新細明體" pitchFamily="18" charset="-120"/>
              </a:rPr>
              <a:t>經濟性的權責：在以色列部族文化中，孩童是屬於父親的部族，女孩到了適婚年齡嫁人之後，她就歸屬於丈夫的部族，成為新家庭的永久成員。因此，她的身份，身份所屬的經濟環境和結構，是以她生命中的男性為歸依：中國人＂在家從父、出嫁從夫、夫死從子＂因此，為何在聖經中的女人非常看重生養孩子這件事。沒有父親、丈夫或兒子的女人是貧窮的，若不是靠陌生人的善心，她們可能就會餓死。正因為如此，在以色列的律法中，有相當多針對保護孤兒和寡婦的條款。（申</a:t>
            </a:r>
            <a:r>
              <a:rPr lang="en-US" altLang="zh-HK" dirty="0">
                <a:ea typeface="新細明體" pitchFamily="18" charset="-120"/>
              </a:rPr>
              <a:t>24</a:t>
            </a:r>
            <a:r>
              <a:rPr lang="zh-HK" altLang="en-US" dirty="0">
                <a:ea typeface="新細明體" pitchFamily="18" charset="-120"/>
              </a:rPr>
              <a:t>：</a:t>
            </a:r>
            <a:r>
              <a:rPr lang="en-US" altLang="zh-HK" dirty="0">
                <a:ea typeface="新細明體" pitchFamily="18" charset="-120"/>
              </a:rPr>
              <a:t>19-21</a:t>
            </a:r>
            <a:r>
              <a:rPr lang="zh-HK" altLang="en-US" dirty="0">
                <a:ea typeface="新細明體" pitchFamily="18" charset="-120"/>
              </a:rPr>
              <a:t>）</a:t>
            </a:r>
          </a:p>
          <a:p>
            <a:pPr eaLnBrk="1"/>
            <a:r>
              <a:rPr lang="zh-HK" altLang="en-US" dirty="0">
                <a:ea typeface="新細明體" pitchFamily="18" charset="-120"/>
              </a:rPr>
              <a:t>此外，為了保留那些無子嗣卻早逝的兄弟的名，兄弟有責任娶死者的遺孀，並為死者生子留名。（申</a:t>
            </a:r>
            <a:r>
              <a:rPr lang="en-US" altLang="zh-HK" dirty="0">
                <a:ea typeface="新細明體" pitchFamily="18" charset="-120"/>
              </a:rPr>
              <a:t>25</a:t>
            </a:r>
            <a:r>
              <a:rPr lang="zh-HK" altLang="en-US" dirty="0">
                <a:ea typeface="新細明體" pitchFamily="18" charset="-120"/>
              </a:rPr>
              <a:t>：</a:t>
            </a:r>
            <a:r>
              <a:rPr lang="en-US" altLang="zh-HK" dirty="0">
                <a:ea typeface="新細明體" pitchFamily="18" charset="-120"/>
              </a:rPr>
              <a:t>5-10</a:t>
            </a:r>
            <a:r>
              <a:rPr lang="zh-HK" altLang="en-US" dirty="0">
                <a:ea typeface="新細明體" pitchFamily="18" charset="-120"/>
              </a:rPr>
              <a:t>） 猶大和他瑪的故事（創</a:t>
            </a:r>
            <a:r>
              <a:rPr lang="en-US" altLang="zh-HK" dirty="0">
                <a:ea typeface="新細明體" pitchFamily="18" charset="-120"/>
              </a:rPr>
              <a:t>38</a:t>
            </a:r>
            <a:r>
              <a:rPr lang="zh-HK" altLang="en-US" dirty="0">
                <a:ea typeface="新細明體" pitchFamily="18" charset="-120"/>
              </a:rPr>
              <a:t>：</a:t>
            </a:r>
            <a:r>
              <a:rPr lang="en-US" altLang="zh-HK" dirty="0">
                <a:ea typeface="新細明體" pitchFamily="18" charset="-120"/>
              </a:rPr>
              <a:t>6~26</a:t>
            </a:r>
            <a:r>
              <a:rPr lang="zh-HK" altLang="en-US" dirty="0">
                <a:ea typeface="新細明體" pitchFamily="18" charset="-120"/>
              </a:rPr>
              <a:t>）他瑪嫁給了猶大的長子珥，之後珥在耶和華眼中看為惡，耶和華就叫他死了，猶大就對次子俄南說，你當與你哥哥的妻子同房，向他盡你為弟的本分，為你哥哥生子立後。</a:t>
            </a:r>
          </a:p>
          <a:p>
            <a:pPr eaLnBrk="1"/>
            <a:endParaRPr lang="zh-HK" altLang="en-US" dirty="0">
              <a:ea typeface="新細明體" pitchFamily="18" charset="-120"/>
            </a:endParaRPr>
          </a:p>
          <a:p>
            <a:pPr eaLnBrk="1"/>
            <a:endParaRPr lang="zh-HK" altLang="en-US" dirty="0">
              <a:ea typeface="新細明體" pitchFamily="18" charset="-120"/>
            </a:endParaRPr>
          </a:p>
          <a:p>
            <a:pPr eaLnBrk="1"/>
            <a:r>
              <a:rPr lang="en-US" altLang="zh-HK" dirty="0">
                <a:ea typeface="新細明體" pitchFamily="18" charset="-120"/>
              </a:rPr>
              <a:t>2. </a:t>
            </a:r>
            <a:r>
              <a:rPr lang="zh-HK" altLang="en-US" dirty="0">
                <a:ea typeface="新細明體" pitchFamily="18" charset="-120"/>
              </a:rPr>
              <a:t>法律性的權責：在某些較極端的例子中，他們甚至能決定家族中誰能存活、誰要被販賣為奴、誰必須得死。</a:t>
            </a:r>
          </a:p>
          <a:p>
            <a:pPr eaLnBrk="1"/>
            <a:r>
              <a:rPr lang="zh-HK" altLang="en-US" dirty="0">
                <a:ea typeface="新細明體" pitchFamily="18" charset="-120"/>
              </a:rPr>
              <a:t>好几代所组成的单位。</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sz="1200" b="1" i="0" kern="1200" dirty="0">
                <a:solidFill>
                  <a:schemeClr val="tx1"/>
                </a:solidFill>
                <a:effectLst/>
                <a:latin typeface="+mn-lt"/>
                <a:ea typeface="+mn-ea"/>
                <a:cs typeface="+mn-cs"/>
              </a:rPr>
              <a:t>努斯時代之族長文獻及舊約聖經記載有關婚姻的制度</a:t>
            </a:r>
          </a:p>
          <a:p>
            <a:r>
              <a:rPr lang="zh-TW" altLang="en-US" sz="1200" b="0" i="0" kern="1200" dirty="0">
                <a:solidFill>
                  <a:schemeClr val="tx1"/>
                </a:solidFill>
                <a:effectLst/>
                <a:latin typeface="+mn-lt"/>
                <a:ea typeface="+mn-ea"/>
                <a:cs typeface="+mn-cs"/>
              </a:rPr>
              <a:t>努斯的泥版顯示那裡的婚姻制度設立的主要目的是為了產子留後，而非為了找伴侶的問題。婚約規定一點，就是如果妻子因任何原因而不育時，她便有義務為丈夫去安排婢為妾，以便可為家庭帶來兒女。以下便是從一個婚姻文件顯示的例子：</a:t>
            </a:r>
          </a:p>
          <a:p>
            <a:r>
              <a:rPr lang="zh-TW" altLang="en-US" dirty="0"/>
              <a:t>「如果新娘占美忸（</a:t>
            </a:r>
            <a:r>
              <a:rPr lang="en-US" altLang="zh-TW" dirty="0" err="1"/>
              <a:t>Gilimninu</a:t>
            </a:r>
            <a:r>
              <a:rPr lang="zh-TW" altLang="en-US" dirty="0"/>
              <a:t>）不能生育兒女時，她要將一個綠鹿地（</a:t>
            </a:r>
            <a:r>
              <a:rPr lang="en-US" altLang="zh-TW" dirty="0"/>
              <a:t>N/</a:t>
            </a:r>
            <a:r>
              <a:rPr lang="en-US" altLang="zh-TW" dirty="0" err="1"/>
              <a:t>Lullu</a:t>
            </a:r>
            <a:r>
              <a:rPr lang="en-US" altLang="zh-TW" dirty="0"/>
              <a:t>-land</a:t>
            </a:r>
            <a:r>
              <a:rPr lang="zh-TW" altLang="en-US" dirty="0"/>
              <a:t>）的女兒 （最好的那位女奴是從那處來的）給與新郎示拿馬（</a:t>
            </a:r>
            <a:r>
              <a:rPr lang="en-US" altLang="zh-TW" dirty="0" err="1"/>
              <a:t>Shennima</a:t>
            </a:r>
            <a:r>
              <a:rPr lang="zh-TW" altLang="en-US" dirty="0"/>
              <a:t>）為妾。」 </a:t>
            </a:r>
            <a:r>
              <a:rPr lang="zh-TW" altLang="en-US" sz="1200" b="0" i="0" kern="1200" dirty="0">
                <a:solidFill>
                  <a:schemeClr val="tx1"/>
                </a:solidFill>
                <a:effectLst/>
                <a:latin typeface="+mn-lt"/>
                <a:ea typeface="+mn-ea"/>
                <a:cs typeface="+mn-cs"/>
              </a:rPr>
              <a:t>舊約聖經記載撒拉將埃及人婢女夏甲（</a:t>
            </a:r>
            <a:r>
              <a:rPr lang="en-US" altLang="zh-TW" sz="1200" b="0" i="0" kern="1200" dirty="0">
                <a:solidFill>
                  <a:schemeClr val="tx1"/>
                </a:solidFill>
                <a:effectLst/>
                <a:latin typeface="+mn-lt"/>
                <a:ea typeface="+mn-ea"/>
                <a:cs typeface="+mn-cs"/>
              </a:rPr>
              <a:t>Hagar</a:t>
            </a:r>
            <a:r>
              <a:rPr lang="zh-TW" altLang="en-US" sz="1200" b="0" i="0" kern="1200" dirty="0">
                <a:solidFill>
                  <a:schemeClr val="tx1"/>
                </a:solidFill>
                <a:effectLst/>
                <a:latin typeface="+mn-lt"/>
                <a:ea typeface="+mn-ea"/>
                <a:cs typeface="+mn-cs"/>
              </a:rPr>
              <a:t>）給與亞伯蘭同房（創</a:t>
            </a:r>
            <a:r>
              <a:rPr lang="en-US" altLang="zh-TW" sz="1200" b="0" i="0" kern="1200" dirty="0">
                <a:solidFill>
                  <a:schemeClr val="tx1"/>
                </a:solidFill>
                <a:effectLst/>
                <a:latin typeface="+mn-lt"/>
                <a:ea typeface="+mn-ea"/>
                <a:cs typeface="+mn-cs"/>
              </a:rPr>
              <a:t>16:2</a:t>
            </a:r>
            <a:r>
              <a:rPr lang="zh-TW" altLang="en-US" sz="1200" b="0" i="0" kern="1200" dirty="0">
                <a:solidFill>
                  <a:schemeClr val="tx1"/>
                </a:solidFill>
                <a:effectLst/>
                <a:latin typeface="+mn-lt"/>
                <a:ea typeface="+mn-ea"/>
                <a:cs typeface="+mn-cs"/>
              </a:rPr>
              <a:t>），而兩代之後，拉結和利亞也照樣將她們的婢女給雅各爲妾（創</a:t>
            </a:r>
            <a:r>
              <a:rPr lang="en-US" altLang="zh-TW" sz="1200" b="0" i="0" kern="1200" dirty="0">
                <a:solidFill>
                  <a:schemeClr val="tx1"/>
                </a:solidFill>
                <a:effectLst/>
                <a:latin typeface="+mn-lt"/>
                <a:ea typeface="+mn-ea"/>
                <a:cs typeface="+mn-cs"/>
              </a:rPr>
              <a:t>30:1-13</a:t>
            </a:r>
            <a:r>
              <a:rPr lang="zh-TW" altLang="en-US" sz="1200" b="0" i="0" kern="1200" dirty="0">
                <a:solidFill>
                  <a:schemeClr val="tx1"/>
                </a:solidFill>
                <a:effectLst/>
                <a:latin typeface="+mn-lt"/>
                <a:ea typeface="+mn-ea"/>
                <a:cs typeface="+mn-cs"/>
              </a:rPr>
              <a:t>）。按這婚姻習俗，她們的行為是合理的。</a:t>
            </a:r>
          </a:p>
          <a:p>
            <a:r>
              <a:rPr lang="zh-TW" altLang="en-US" sz="1200" b="0" i="0" kern="1200" dirty="0">
                <a:solidFill>
                  <a:schemeClr val="tx1"/>
                </a:solidFill>
                <a:effectLst/>
                <a:latin typeface="+mn-lt"/>
                <a:ea typeface="+mn-ea"/>
                <a:cs typeface="+mn-cs"/>
              </a:rPr>
              <a:t>根據發掘出的努斯文件（</a:t>
            </a:r>
            <a:r>
              <a:rPr lang="en-US" altLang="zh-TW" sz="1200" b="0" i="0" kern="1200" dirty="0" err="1">
                <a:solidFill>
                  <a:schemeClr val="tx1"/>
                </a:solidFill>
                <a:effectLst/>
                <a:latin typeface="+mn-lt"/>
                <a:ea typeface="+mn-ea"/>
                <a:cs typeface="+mn-cs"/>
              </a:rPr>
              <a:t>Nuzi</a:t>
            </a:r>
            <a:r>
              <a:rPr lang="en-US" altLang="zh-TW" sz="1200" b="0" i="0" kern="1200" dirty="0">
                <a:solidFill>
                  <a:schemeClr val="tx1"/>
                </a:solidFill>
                <a:effectLst/>
                <a:latin typeface="+mn-lt"/>
                <a:ea typeface="+mn-ea"/>
                <a:cs typeface="+mn-cs"/>
              </a:rPr>
              <a:t> Texts</a:t>
            </a:r>
            <a:r>
              <a:rPr lang="zh-TW" altLang="en-US" sz="1200" b="0" i="0" kern="1200" dirty="0">
                <a:solidFill>
                  <a:schemeClr val="tx1"/>
                </a:solidFill>
                <a:effectLst/>
                <a:latin typeface="+mn-lt"/>
                <a:ea typeface="+mn-ea"/>
                <a:cs typeface="+mn-cs"/>
              </a:rPr>
              <a:t>），因這關係誕生的孩子都是這家族的成員，家人不可將他們逐出家門。在此可解釋當撒拉在以撒斷奶日的筵宴上，看見夏甲的兒子以實瑪利戲笑她的兒子以撒，決心將夏甲兩母子逐出家園時，亞伯拉罕為何覺得很是憂愁（創</a:t>
            </a:r>
            <a:r>
              <a:rPr lang="en-US" altLang="zh-TW" sz="1200" b="0" i="0" kern="1200" dirty="0">
                <a:solidFill>
                  <a:schemeClr val="tx1"/>
                </a:solidFill>
                <a:effectLst/>
                <a:latin typeface="+mn-lt"/>
                <a:ea typeface="+mn-ea"/>
                <a:cs typeface="+mn-cs"/>
              </a:rPr>
              <a:t>21:11</a:t>
            </a:r>
            <a:r>
              <a:rPr lang="zh-TW" altLang="en-US" sz="1200" b="0" i="0" kern="1200" dirty="0">
                <a:solidFill>
                  <a:schemeClr val="tx1"/>
                </a:solidFill>
                <a:effectLst/>
                <a:latin typeface="+mn-lt"/>
                <a:ea typeface="+mn-ea"/>
                <a:cs typeface="+mn-cs"/>
              </a:rPr>
              <a:t>及其下） 。此外，當時古巴比倫的法律，這做法是不值得鼓勵的。從另一角度來看，撒拉所行的也可跟據利比以賽他的蘇默律例第二十五條（主前</a:t>
            </a:r>
            <a:r>
              <a:rPr lang="en-US" altLang="zh-TW" sz="1200" b="0" i="0" kern="1200" dirty="0">
                <a:solidFill>
                  <a:schemeClr val="tx1"/>
                </a:solidFill>
                <a:effectLst/>
                <a:latin typeface="+mn-lt"/>
                <a:ea typeface="+mn-ea"/>
                <a:cs typeface="+mn-cs"/>
              </a:rPr>
              <a:t>1850-1840</a:t>
            </a:r>
            <a:r>
              <a:rPr lang="zh-TW" altLang="en-US" sz="1200" b="0" i="0" kern="1200" dirty="0">
                <a:solidFill>
                  <a:schemeClr val="tx1"/>
                </a:solidFill>
                <a:effectLst/>
                <a:latin typeface="+mn-lt"/>
                <a:ea typeface="+mn-ea"/>
                <a:cs typeface="+mn-cs"/>
              </a:rPr>
              <a:t>年） 的原則，那便是以人身的自由給與被逐出家門者作為補償。換言之，被逐出家門者將會重獲自由。隨著歲月的流轉，以實瑪利也成為以其名命名的十二族的祖先，其後裔分佈於外約但至亞喀巴灣（</a:t>
            </a:r>
            <a:r>
              <a:rPr lang="en-US" altLang="zh-TW" sz="1200" b="0" i="0" kern="1200" dirty="0" err="1">
                <a:solidFill>
                  <a:schemeClr val="tx1"/>
                </a:solidFill>
                <a:effectLst/>
                <a:latin typeface="+mn-lt"/>
                <a:ea typeface="+mn-ea"/>
                <a:cs typeface="+mn-cs"/>
              </a:rPr>
              <a:t>Aqabah</a:t>
            </a:r>
            <a:r>
              <a:rPr lang="zh-TW" altLang="en-US" sz="1200" b="0" i="0" kern="1200" dirty="0">
                <a:solidFill>
                  <a:schemeClr val="tx1"/>
                </a:solidFill>
                <a:effectLst/>
                <a:latin typeface="+mn-lt"/>
                <a:ea typeface="+mn-ea"/>
                <a:cs typeface="+mn-cs"/>
              </a:rPr>
              <a:t>）一帶的地域。</a:t>
            </a:r>
          </a:p>
          <a:p>
            <a:r>
              <a:rPr lang="zh-TW" altLang="en-US" sz="1200" b="0" i="0" kern="1200" dirty="0">
                <a:solidFill>
                  <a:schemeClr val="tx1"/>
                </a:solidFill>
                <a:effectLst/>
                <a:latin typeface="+mn-lt"/>
                <a:ea typeface="+mn-ea"/>
                <a:cs typeface="+mn-cs"/>
              </a:rPr>
              <a:t>當舊赫人王國的勢力不斷擴展時，希伯來人的先祖正在迦南地過著游牧生涯。亞伯拉罕因為不想兒子以撒娶迦南人中（包括赫人）的女子為妻，故差派老僕人往哈蘭，向那亞蘭族親屬求取一女子給以撒為妻（創</a:t>
            </a:r>
            <a:r>
              <a:rPr lang="en-US" altLang="zh-TW" sz="1200" b="0" i="0" kern="1200" dirty="0">
                <a:solidFill>
                  <a:schemeClr val="tx1"/>
                </a:solidFill>
                <a:effectLst/>
                <a:latin typeface="+mn-lt"/>
                <a:ea typeface="+mn-ea"/>
                <a:cs typeface="+mn-cs"/>
              </a:rPr>
              <a:t>24:2-4</a:t>
            </a:r>
            <a:r>
              <a:rPr lang="zh-TW" altLang="en-US" sz="1200" b="0" i="0" kern="1200" dirty="0">
                <a:solidFill>
                  <a:schemeClr val="tx1"/>
                </a:solidFill>
                <a:effectLst/>
                <a:latin typeface="+mn-lt"/>
                <a:ea typeface="+mn-ea"/>
                <a:cs typeface="+mn-cs"/>
              </a:rPr>
              <a:t>）。那時利百加的父親彼土利已年紀老邁，故利百加這未來新娘的婚事便由她的長兄拉班為她安排，而她便嫁去了迦南地。</a:t>
            </a:r>
          </a:p>
          <a:p>
            <a:r>
              <a:rPr lang="zh-TW" altLang="en-US" sz="1200" b="0" i="0" kern="1200" dirty="0">
                <a:solidFill>
                  <a:schemeClr val="tx1"/>
                </a:solidFill>
                <a:effectLst/>
                <a:latin typeface="+mn-lt"/>
                <a:ea typeface="+mn-ea"/>
                <a:cs typeface="+mn-cs"/>
              </a:rPr>
              <a:t>曾有一塊努斯年代的泥版記載一個努斯人的法庭紀錄，內容是關於原告人憑著其父親（或長輩）之遺願，可以合法地娶一個配給了他的女子為妻。正如在很多東方人的國家的情況一樣，結婚的雙方男女往往沒有被徵求過意見，便憑父母（或長輩）之命，或者媒妁之言而結成夫妻。</a:t>
            </a:r>
          </a:p>
          <a:p>
            <a:r>
              <a:rPr lang="zh-TW" altLang="en-US" sz="1200" b="0" i="0" kern="1200" dirty="0">
                <a:solidFill>
                  <a:schemeClr val="tx1"/>
                </a:solidFill>
                <a:effectLst/>
                <a:latin typeface="+mn-lt"/>
                <a:ea typeface="+mn-ea"/>
                <a:cs typeface="+mn-cs"/>
              </a:rPr>
              <a:t>至於同父異母的婚姻處理，舊約聖經亦有記載。亞伯拉罕順從神的命令，帶著妻兒離開家鄉往迦南地去。當時那地有饑荒，他們便向西南遷移到埃及。亞伯拉罕當時報稱撒拉是其妹妹，卻沒想到埃及法老王竟然垂涎撒拉的美色，想立她為妃嬪。當法老發現撒拉其實是亞伯拉罕的妻子時，他急忙奉還撒拉給亞伯拉罕，並容許他們自由離開埃及。</a:t>
            </a:r>
          </a:p>
          <a:p>
            <a:r>
              <a:rPr lang="zh-TW" altLang="en-US" sz="1200" b="0" i="0" kern="1200" dirty="0">
                <a:solidFill>
                  <a:schemeClr val="tx1"/>
                </a:solidFill>
                <a:effectLst/>
                <a:latin typeface="+mn-lt"/>
                <a:ea typeface="+mn-ea"/>
                <a:cs typeface="+mn-cs"/>
              </a:rPr>
              <a:t>這樣的事稍後又再重演了一次，基拉耳王亞比米勒相信撒拉是亞伯拉罕的妹妹，幾乎要親近她，耶和華透過夢吩咐亞比米勒歸還撒拉給亞伯拉罕（創</a:t>
            </a:r>
            <a:r>
              <a:rPr lang="en-US" altLang="zh-TW" sz="1200" b="0" i="0" kern="1200" dirty="0">
                <a:solidFill>
                  <a:schemeClr val="tx1"/>
                </a:solidFill>
                <a:effectLst/>
                <a:latin typeface="+mn-lt"/>
                <a:ea typeface="+mn-ea"/>
                <a:cs typeface="+mn-cs"/>
              </a:rPr>
              <a:t>20:1-18</a:t>
            </a:r>
            <a:r>
              <a:rPr lang="zh-TW" altLang="en-US" sz="1200" b="0" i="0" kern="1200" dirty="0">
                <a:solidFill>
                  <a:schemeClr val="tx1"/>
                </a:solidFill>
                <a:effectLst/>
                <a:latin typeface="+mn-lt"/>
                <a:ea typeface="+mn-ea"/>
                <a:cs typeface="+mn-cs"/>
              </a:rPr>
              <a:t>）。從這兩件事件可以看出，在族長時代的婚姻風俗跟以後世代的很不相同。其實，撒拉確是亞伯拉罕同父異母的妹妹，他們有同一父親，卻由不同母親所生（創</a:t>
            </a:r>
            <a:r>
              <a:rPr lang="en-US" altLang="zh-TW" sz="1200" b="0" i="0" kern="1200" dirty="0">
                <a:solidFill>
                  <a:schemeClr val="tx1"/>
                </a:solidFill>
                <a:effectLst/>
                <a:latin typeface="+mn-lt"/>
                <a:ea typeface="+mn-ea"/>
                <a:cs typeface="+mn-cs"/>
              </a:rPr>
              <a:t>20:12</a:t>
            </a:r>
            <a:r>
              <a:rPr lang="zh-TW" altLang="en-US" sz="1200" b="0" i="0" kern="1200" dirty="0">
                <a:solidFill>
                  <a:schemeClr val="tx1"/>
                </a:solidFill>
                <a:effectLst/>
                <a:latin typeface="+mn-lt"/>
                <a:ea typeface="+mn-ea"/>
                <a:cs typeface="+mn-cs"/>
              </a:rPr>
              <a:t>），這件事顯示在他們那個時代直系親屬通婚仍是獲准的。若不是同父異母而是同父同母的兄弟姊妹，則他們是不容許結婚的。</a:t>
            </a:r>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28</a:t>
            </a:fld>
            <a:endParaRPr lang="zh-HK" altLang="en-US"/>
          </a:p>
        </p:txBody>
      </p:sp>
    </p:spTree>
    <p:extLst>
      <p:ext uri="{BB962C8B-B14F-4D97-AF65-F5344CB8AC3E}">
        <p14:creationId xmlns:p14="http://schemas.microsoft.com/office/powerpoint/2010/main" val="2444457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天神的議會：伊勒</a:t>
            </a:r>
            <a:r>
              <a:rPr lang="en-US" altLang="zh-TW" dirty="0"/>
              <a:t>EL </a:t>
            </a:r>
            <a:r>
              <a:rPr lang="zh-TW" altLang="en-US" dirty="0"/>
              <a:t>與諸神開會，</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創</a:t>
            </a:r>
            <a:r>
              <a:rPr lang="en-US" altLang="zh-TW" dirty="0"/>
              <a:t>1:26</a:t>
            </a:r>
            <a:r>
              <a:rPr lang="zh-TW" altLang="en-US" sz="1200" dirty="0">
                <a:latin typeface="Arial Unicode MS" pitchFamily="34" charset="-120"/>
                <a:ea typeface="Arial Unicode MS" pitchFamily="34" charset="-120"/>
                <a:cs typeface="Arial Unicode MS" pitchFamily="34" charset="-120"/>
              </a:rPr>
              <a:t>神說、我們要照著我們的形像、按著我們的樣式造人</a:t>
            </a:r>
            <a:r>
              <a:rPr lang="en-US" altLang="zh-TW" sz="1200" dirty="0">
                <a:latin typeface="Arial Unicode MS" pitchFamily="34" charset="-120"/>
                <a:ea typeface="Arial Unicode MS" pitchFamily="34" charset="-120"/>
                <a:cs typeface="Arial Unicode MS" pitchFamily="34" charset="-120"/>
              </a:rPr>
              <a:t>…</a:t>
            </a:r>
            <a:endParaRPr lang="zh-HK" altLang="en-US" sz="1200" dirty="0">
              <a:latin typeface="Arial Unicode MS" pitchFamily="34" charset="-120"/>
              <a:ea typeface="Arial Unicode MS" pitchFamily="34" charset="-120"/>
              <a:cs typeface="Arial Unicode MS"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王上二二</a:t>
            </a:r>
            <a:r>
              <a:rPr lang="en-US" altLang="zh-TW" dirty="0"/>
              <a:t>19-23</a:t>
            </a:r>
            <a:endParaRPr lang="zh-HK" altLang="en-US" dirty="0"/>
          </a:p>
          <a:p>
            <a:r>
              <a:rPr lang="en-US" altLang="zh-TW" dirty="0">
                <a:latin typeface="Arial Unicode MS" pitchFamily="34" charset="-120"/>
                <a:ea typeface="Arial Unicode MS" pitchFamily="34" charset="-120"/>
                <a:cs typeface="Arial Unicode MS" pitchFamily="34" charset="-120"/>
              </a:rPr>
              <a:t>19 </a:t>
            </a:r>
            <a:r>
              <a:rPr lang="zh-TW" altLang="en-US" dirty="0">
                <a:latin typeface="Arial Unicode MS" pitchFamily="34" charset="-120"/>
                <a:ea typeface="Arial Unicode MS" pitchFamily="34" charset="-120"/>
                <a:cs typeface="Arial Unicode MS" pitchFamily="34" charset="-120"/>
              </a:rPr>
              <a:t>米該雅說、你要聽耶和華的話．我看見耶和華坐在寶座上、天上的萬軍侍立在他左右． </a:t>
            </a:r>
            <a:r>
              <a:rPr lang="en-US" altLang="zh-TW" dirty="0">
                <a:latin typeface="Arial Unicode MS" pitchFamily="34" charset="-120"/>
                <a:ea typeface="Arial Unicode MS" pitchFamily="34" charset="-120"/>
                <a:cs typeface="Arial Unicode MS" pitchFamily="34" charset="-120"/>
              </a:rPr>
              <a:t>20 </a:t>
            </a:r>
            <a:r>
              <a:rPr lang="zh-TW" altLang="en-US" dirty="0">
                <a:latin typeface="Arial Unicode MS" pitchFamily="34" charset="-120"/>
                <a:ea typeface="Arial Unicode MS" pitchFamily="34" charset="-120"/>
                <a:cs typeface="Arial Unicode MS" pitchFamily="34" charset="-120"/>
              </a:rPr>
              <a:t>耶和華說、誰去引誘亞哈上基列的拉末去陣亡呢．這個就這樣說、那個就那樣說． </a:t>
            </a:r>
            <a:r>
              <a:rPr lang="en-US" altLang="zh-TW" dirty="0">
                <a:latin typeface="Arial Unicode MS" pitchFamily="34" charset="-120"/>
                <a:ea typeface="Arial Unicode MS" pitchFamily="34" charset="-120"/>
                <a:cs typeface="Arial Unicode MS" pitchFamily="34" charset="-120"/>
              </a:rPr>
              <a:t>21 </a:t>
            </a:r>
            <a:r>
              <a:rPr lang="zh-TW" altLang="en-US" dirty="0">
                <a:latin typeface="Arial Unicode MS" pitchFamily="34" charset="-120"/>
                <a:ea typeface="Arial Unicode MS" pitchFamily="34" charset="-120"/>
                <a:cs typeface="Arial Unicode MS" pitchFamily="34" charset="-120"/>
              </a:rPr>
              <a:t>隨後有一個神靈出來、站在耶和華面前、說、我去引誘他． </a:t>
            </a:r>
            <a:r>
              <a:rPr lang="en-US" altLang="zh-TW" dirty="0">
                <a:latin typeface="Arial Unicode MS" pitchFamily="34" charset="-120"/>
                <a:ea typeface="Arial Unicode MS" pitchFamily="34" charset="-120"/>
                <a:cs typeface="Arial Unicode MS" pitchFamily="34" charset="-120"/>
              </a:rPr>
              <a:t>22 </a:t>
            </a:r>
            <a:r>
              <a:rPr lang="zh-TW" altLang="en-US" dirty="0">
                <a:latin typeface="Arial Unicode MS" pitchFamily="34" charset="-120"/>
                <a:ea typeface="Arial Unicode MS" pitchFamily="34" charset="-120"/>
                <a:cs typeface="Arial Unicode MS" pitchFamily="34" charset="-120"/>
              </a:rPr>
              <a:t>耶和華問他說、你用何法呢．他說、我去要在他眾先知口中作謊言的靈．耶和華說、這樣、你必能引誘他．你去如此行罷。 </a:t>
            </a:r>
            <a:r>
              <a:rPr lang="en-US" altLang="zh-TW" dirty="0">
                <a:latin typeface="Arial Unicode MS" pitchFamily="34" charset="-120"/>
                <a:ea typeface="Arial Unicode MS" pitchFamily="34" charset="-120"/>
                <a:cs typeface="Arial Unicode MS" pitchFamily="34" charset="-120"/>
              </a:rPr>
              <a:t>23 </a:t>
            </a:r>
            <a:r>
              <a:rPr lang="zh-TW" altLang="en-US" dirty="0">
                <a:latin typeface="Arial Unicode MS" pitchFamily="34" charset="-120"/>
                <a:ea typeface="Arial Unicode MS" pitchFamily="34" charset="-120"/>
                <a:cs typeface="Arial Unicode MS" pitchFamily="34" charset="-120"/>
              </a:rPr>
              <a:t>現在耶和華使謊言的靈入了你這些先知的口．並且耶和華已經命定降禍與你。</a:t>
            </a:r>
            <a:endParaRPr lang="en-US" altLang="zh-TW" dirty="0"/>
          </a:p>
          <a:p>
            <a:r>
              <a:rPr lang="zh-TW" altLang="en-US" dirty="0"/>
              <a:t>伯一至二章，</a:t>
            </a:r>
            <a:endParaRPr lang="en-US" altLang="zh-TW" dirty="0"/>
          </a:p>
          <a:p>
            <a:r>
              <a:rPr lang="zh-TW" altLang="en-US" dirty="0"/>
              <a:t>賽六</a:t>
            </a:r>
            <a:r>
              <a:rPr lang="en-US" altLang="zh-TW" sz="1200" b="0" i="0" kern="1200" dirty="0">
                <a:solidFill>
                  <a:schemeClr val="tx1"/>
                </a:solidFill>
                <a:effectLst/>
                <a:latin typeface="+mn-lt"/>
                <a:ea typeface="+mn-ea"/>
                <a:cs typeface="+mn-cs"/>
              </a:rPr>
              <a:t>6:1 </a:t>
            </a:r>
            <a:r>
              <a:rPr lang="zh-TW" altLang="en-US" sz="1200" b="0" i="0" kern="1200" dirty="0">
                <a:solidFill>
                  <a:schemeClr val="tx1"/>
                </a:solidFill>
                <a:effectLst/>
                <a:latin typeface="+mn-lt"/>
                <a:ea typeface="+mn-ea"/>
                <a:cs typeface="+mn-cs"/>
              </a:rPr>
              <a:t>當烏西雅王崩的那年、我見主坐在高高的寶座上．他的衣裳垂下、遮滿聖殿。 </a:t>
            </a:r>
            <a:r>
              <a:rPr lang="zh-TW" altLang="en-US" dirty="0"/>
              <a:t/>
            </a:r>
            <a:br>
              <a:rPr lang="zh-TW" altLang="en-US" dirty="0"/>
            </a:br>
            <a:r>
              <a:rPr lang="en-US" altLang="zh-TW" sz="1200" b="0" i="0" kern="1200" dirty="0">
                <a:solidFill>
                  <a:schemeClr val="tx1"/>
                </a:solidFill>
                <a:effectLst/>
                <a:latin typeface="+mn-lt"/>
                <a:ea typeface="+mn-ea"/>
                <a:cs typeface="+mn-cs"/>
              </a:rPr>
              <a:t>6:2 </a:t>
            </a:r>
            <a:r>
              <a:rPr lang="zh-TW" altLang="en-US" sz="1200" b="0" i="0" kern="1200" dirty="0">
                <a:solidFill>
                  <a:schemeClr val="tx1"/>
                </a:solidFill>
                <a:effectLst/>
                <a:latin typeface="+mn-lt"/>
                <a:ea typeface="+mn-ea"/>
                <a:cs typeface="+mn-cs"/>
              </a:rPr>
              <a:t>其上有撒拉弗侍立．各有六個翅膀．用兩個翅膀遮臉、兩個翅膀遮腳、兩個翅膀飛翔． </a:t>
            </a:r>
            <a:r>
              <a:rPr lang="zh-TW" altLang="en-US" dirty="0"/>
              <a:t/>
            </a:r>
            <a:br>
              <a:rPr lang="zh-TW" altLang="en-US" dirty="0"/>
            </a:br>
            <a:r>
              <a:rPr lang="en-US" altLang="zh-TW" sz="1200" b="0" i="0" kern="1200" dirty="0">
                <a:solidFill>
                  <a:schemeClr val="tx1"/>
                </a:solidFill>
                <a:effectLst/>
                <a:latin typeface="+mn-lt"/>
                <a:ea typeface="+mn-ea"/>
                <a:cs typeface="+mn-cs"/>
              </a:rPr>
              <a:t>6:3 </a:t>
            </a:r>
            <a:r>
              <a:rPr lang="zh-TW" altLang="en-US" sz="1200" b="0" i="0" kern="1200" dirty="0">
                <a:solidFill>
                  <a:schemeClr val="tx1"/>
                </a:solidFill>
                <a:effectLst/>
                <a:latin typeface="+mn-lt"/>
                <a:ea typeface="+mn-ea"/>
                <a:cs typeface="+mn-cs"/>
              </a:rPr>
              <a:t>彼此呼喊說、聖哉、聖哉、聖哉、萬軍之耶和華．他的榮光充滿全地。 </a:t>
            </a:r>
            <a:r>
              <a:rPr lang="zh-TW" altLang="en-US" dirty="0"/>
              <a:t/>
            </a:r>
            <a:br>
              <a:rPr lang="zh-TW" altLang="en-US" dirty="0"/>
            </a:br>
            <a:r>
              <a:rPr lang="en-US" altLang="zh-TW" sz="1200" b="0" i="0" kern="1200" dirty="0">
                <a:solidFill>
                  <a:schemeClr val="tx1"/>
                </a:solidFill>
                <a:effectLst/>
                <a:latin typeface="+mn-lt"/>
                <a:ea typeface="+mn-ea"/>
                <a:cs typeface="+mn-cs"/>
              </a:rPr>
              <a:t>6:4 </a:t>
            </a:r>
            <a:r>
              <a:rPr lang="zh-TW" altLang="en-US" sz="1200" b="0" i="0" kern="1200" dirty="0">
                <a:solidFill>
                  <a:schemeClr val="tx1"/>
                </a:solidFill>
                <a:effectLst/>
                <a:latin typeface="+mn-lt"/>
                <a:ea typeface="+mn-ea"/>
                <a:cs typeface="+mn-cs"/>
              </a:rPr>
              <a:t>因呼喊者的聲音、門檻的根基震動、殿充滿了煙雲。 </a:t>
            </a:r>
            <a:r>
              <a:rPr lang="zh-TW" altLang="en-US" dirty="0"/>
              <a:t/>
            </a:r>
            <a:br>
              <a:rPr lang="zh-TW" altLang="en-US" dirty="0"/>
            </a:br>
            <a:r>
              <a:rPr lang="en-US" altLang="zh-TW" sz="1200" b="0" i="0" kern="1200" dirty="0">
                <a:solidFill>
                  <a:schemeClr val="tx1"/>
                </a:solidFill>
                <a:effectLst/>
                <a:latin typeface="+mn-lt"/>
                <a:ea typeface="+mn-ea"/>
                <a:cs typeface="+mn-cs"/>
              </a:rPr>
              <a:t>6:5 </a:t>
            </a:r>
            <a:r>
              <a:rPr lang="zh-TW" altLang="en-US" sz="1200" b="0" i="0" kern="1200" dirty="0">
                <a:solidFill>
                  <a:schemeClr val="tx1"/>
                </a:solidFill>
                <a:effectLst/>
                <a:latin typeface="+mn-lt"/>
                <a:ea typeface="+mn-ea"/>
                <a:cs typeface="+mn-cs"/>
              </a:rPr>
              <a:t>那時我說、禍哉、我滅亡了．因為我是嘴唇不潔的人、又住在嘴唇不潔的民中．又因我眼見大君王萬軍之耶和華。 </a:t>
            </a:r>
            <a:r>
              <a:rPr lang="zh-TW" altLang="en-US" dirty="0"/>
              <a:t/>
            </a:r>
            <a:br>
              <a:rPr lang="zh-TW" altLang="en-US" dirty="0"/>
            </a:br>
            <a:r>
              <a:rPr lang="en-US" altLang="zh-TW" sz="1200" b="0" i="0" kern="1200" dirty="0">
                <a:solidFill>
                  <a:schemeClr val="tx1"/>
                </a:solidFill>
                <a:effectLst/>
                <a:latin typeface="+mn-lt"/>
                <a:ea typeface="+mn-ea"/>
                <a:cs typeface="+mn-cs"/>
              </a:rPr>
              <a:t>6:6 </a:t>
            </a:r>
            <a:r>
              <a:rPr lang="zh-TW" altLang="en-US" sz="1200" b="0" i="0" kern="1200" dirty="0">
                <a:solidFill>
                  <a:schemeClr val="tx1"/>
                </a:solidFill>
                <a:effectLst/>
                <a:latin typeface="+mn-lt"/>
                <a:ea typeface="+mn-ea"/>
                <a:cs typeface="+mn-cs"/>
              </a:rPr>
              <a:t>有一撒拉弗飛到我跟前、手裡拿著紅炭、是用火剪從壇上取下來的． </a:t>
            </a:r>
            <a:r>
              <a:rPr lang="zh-TW" altLang="en-US" dirty="0"/>
              <a:t/>
            </a:r>
            <a:br>
              <a:rPr lang="zh-TW" altLang="en-US" dirty="0"/>
            </a:br>
            <a:r>
              <a:rPr lang="en-US" altLang="zh-TW" sz="1200" b="0" i="0" kern="1200" dirty="0">
                <a:solidFill>
                  <a:schemeClr val="tx1"/>
                </a:solidFill>
                <a:effectLst/>
                <a:latin typeface="+mn-lt"/>
                <a:ea typeface="+mn-ea"/>
                <a:cs typeface="+mn-cs"/>
              </a:rPr>
              <a:t>6:7 </a:t>
            </a:r>
            <a:r>
              <a:rPr lang="zh-TW" altLang="en-US" sz="1200" b="0" i="0" kern="1200" dirty="0">
                <a:solidFill>
                  <a:schemeClr val="tx1"/>
                </a:solidFill>
                <a:effectLst/>
                <a:latin typeface="+mn-lt"/>
                <a:ea typeface="+mn-ea"/>
                <a:cs typeface="+mn-cs"/>
              </a:rPr>
              <a:t>將炭沾我的口、說、看哪、這炭沾了你的嘴．你的罪孽便除掉、你的罪惡就赦免了。 </a:t>
            </a:r>
            <a:r>
              <a:rPr lang="zh-TW" altLang="en-US" dirty="0"/>
              <a:t/>
            </a:r>
            <a:br>
              <a:rPr lang="zh-TW" altLang="en-US" dirty="0"/>
            </a:br>
            <a:r>
              <a:rPr lang="en-US" altLang="zh-TW" sz="1200" b="0" i="0" kern="1200" dirty="0">
                <a:solidFill>
                  <a:schemeClr val="tx1"/>
                </a:solidFill>
                <a:effectLst/>
                <a:latin typeface="+mn-lt"/>
                <a:ea typeface="+mn-ea"/>
                <a:cs typeface="+mn-cs"/>
              </a:rPr>
              <a:t>6:8 </a:t>
            </a:r>
            <a:r>
              <a:rPr lang="zh-TW" altLang="en-US" sz="1200" b="0" i="0" kern="1200" dirty="0">
                <a:solidFill>
                  <a:schemeClr val="tx1"/>
                </a:solidFill>
                <a:effectLst/>
                <a:latin typeface="+mn-lt"/>
                <a:ea typeface="+mn-ea"/>
                <a:cs typeface="+mn-cs"/>
              </a:rPr>
              <a:t>我又聽見主的聲音說、我可以差遣誰呢、誰肯為我們去呢．我說、我在這裡、請差遣我。 </a:t>
            </a:r>
            <a:endParaRPr lang="zh-HK" altLang="en-US" dirty="0"/>
          </a:p>
          <a:p>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29</a:t>
            </a:fld>
            <a:endParaRPr lang="zh-HK" altLang="en-US"/>
          </a:p>
        </p:txBody>
      </p:sp>
    </p:spTree>
    <p:extLst>
      <p:ext uri="{BB962C8B-B14F-4D97-AF65-F5344CB8AC3E}">
        <p14:creationId xmlns:p14="http://schemas.microsoft.com/office/powerpoint/2010/main" val="474013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巴力或瑪杜，戰勝海怪</a:t>
            </a:r>
            <a:r>
              <a:rPr lang="en-US" altLang="zh-HK" sz="1200" b="0" i="0" kern="1200" dirty="0" err="1">
                <a:solidFill>
                  <a:schemeClr val="tx1"/>
                </a:solidFill>
                <a:effectLst/>
                <a:latin typeface="+mn-lt"/>
                <a:ea typeface="+mn-ea"/>
                <a:cs typeface="+mn-cs"/>
              </a:rPr>
              <a:t>Rahab</a:t>
            </a:r>
            <a:r>
              <a:rPr lang="zh-TW" altLang="en-US" dirty="0"/>
              <a:t>後，創造世界。</a:t>
            </a:r>
            <a:endParaRPr lang="en-US" altLang="zh-TW" dirty="0"/>
          </a:p>
          <a:p>
            <a:r>
              <a:rPr lang="zh-TW" altLang="en-US" sz="1200" b="0" i="0" kern="1200" dirty="0">
                <a:solidFill>
                  <a:schemeClr val="tx1"/>
                </a:solidFill>
                <a:effectLst/>
                <a:latin typeface="+mn-lt"/>
                <a:ea typeface="+mn-ea"/>
                <a:cs typeface="+mn-cs"/>
              </a:rPr>
              <a:t>傳說與拉哈伯有關，一是猶太民間認為說神創造天地時，命拉哈伯將天上的水和地上的水分開，他拒不從命，而被斬為兩截，天上的水和地上的水因此被強行分開，拉哈伯自然因抗拒神被打入地獄成為死亡天使；見「約伯記二十六節</a:t>
            </a:r>
            <a:r>
              <a:rPr lang="en-US" altLang="zh-TW" sz="1200" b="0" i="0" kern="1200" dirty="0">
                <a:solidFill>
                  <a:schemeClr val="tx1"/>
                </a:solidFill>
                <a:effectLst/>
                <a:latin typeface="+mn-lt"/>
                <a:ea typeface="+mn-ea"/>
                <a:cs typeface="+mn-cs"/>
              </a:rPr>
              <a:t>10-13</a:t>
            </a:r>
            <a:r>
              <a:rPr lang="zh-TW" altLang="en-US" sz="1200" b="0" i="0" kern="1200" dirty="0">
                <a:solidFill>
                  <a:schemeClr val="tx1"/>
                </a:solidFill>
                <a:effectLst/>
                <a:latin typeface="+mn-lt"/>
                <a:ea typeface="+mn-ea"/>
                <a:cs typeface="+mn-cs"/>
              </a:rPr>
              <a:t>章」：</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在水面的周圍劃出界限，直到光明黑暗的交界。天的柱子因他的斥責震動驚奇。他以能力攪動（或作：平靜）大海；他藉知識打傷拉哈伯，藉他的靈使天有妝飾；他的手刺殺快蛇（即撒旦）。</a:t>
            </a:r>
            <a:r>
              <a:rPr lang="en-US" altLang="zh-TW" sz="1200" b="0" i="0" kern="1200" dirty="0">
                <a:solidFill>
                  <a:schemeClr val="tx1"/>
                </a:solidFill>
                <a:effectLst/>
                <a:latin typeface="+mn-lt"/>
                <a:ea typeface="+mn-ea"/>
                <a:cs typeface="+mn-cs"/>
              </a:rPr>
              <a:t>』</a:t>
            </a:r>
            <a:endParaRPr lang="en-US" altLang="zh-TW" dirty="0"/>
          </a:p>
          <a:p>
            <a:endParaRPr lang="en-US" altLang="zh-TW" dirty="0"/>
          </a:p>
          <a:p>
            <a:endParaRPr lang="en-US" altLang="zh-TW"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30</a:t>
            </a:fld>
            <a:endParaRPr lang="zh-HK" altLang="en-US"/>
          </a:p>
        </p:txBody>
      </p:sp>
    </p:spTree>
    <p:extLst>
      <p:ext uri="{BB962C8B-B14F-4D97-AF65-F5344CB8AC3E}">
        <p14:creationId xmlns:p14="http://schemas.microsoft.com/office/powerpoint/2010/main" val="202956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蘇美爾民族有相似的故事，但結局完全不一樣。</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31</a:t>
            </a:fld>
            <a:endParaRPr lang="zh-HK" altLang="en-US"/>
          </a:p>
        </p:txBody>
      </p:sp>
    </p:spTree>
    <p:extLst>
      <p:ext uri="{BB962C8B-B14F-4D97-AF65-F5344CB8AC3E}">
        <p14:creationId xmlns:p14="http://schemas.microsoft.com/office/powerpoint/2010/main" val="263500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a:solidFill>
                  <a:schemeClr val="tx1"/>
                </a:solidFill>
                <a:effectLst/>
                <a:latin typeface="+mn-lt"/>
                <a:ea typeface="+mn-ea"/>
                <a:cs typeface="+mn-cs"/>
              </a:rPr>
              <a:t>中東有一個耳熟能詳的名稱叫做肥沃月彎，很多講聖經背景的書，都會講中東為肥沃月彎，這個肥沃月彎就是地圖上這個形狀像新月的區域，肥沃月彎連接了兩條重要的大河，一端是尼羅河，另一端是底格里斯河和幼發拉底河，這兩大河的盆地非常肥沃，所以這兩端是肥沃的河谷，尼羅河三角洲、尼羅河谷，底格里斯河和幼發拉底河地區，也就是古代所稱的美索不達米亞，意思是河的中間，“美索”是指中間，“不達米亞”是指河，兩河中間則是一個平坦肥沃的平原，這兩塊肥沃的地區在古代就是權力中心所在，分別是東西方的大國，所以在舊約時代東西這兩大國就不斷在打仗，一邊是埃及，另一邊是當時興起的帝國，比如亞述和巴比倫。</a:t>
            </a:r>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3</a:t>
            </a:fld>
            <a:endParaRPr lang="zh-HK" altLang="en-US"/>
          </a:p>
        </p:txBody>
      </p:sp>
    </p:spTree>
    <p:extLst>
      <p:ext uri="{BB962C8B-B14F-4D97-AF65-F5344CB8AC3E}">
        <p14:creationId xmlns:p14="http://schemas.microsoft.com/office/powerpoint/2010/main" val="232142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聖經有提近東神話，作者借用廣為人知的神話，注入新的意義。如</a:t>
            </a:r>
            <a:endParaRPr lang="en-US" altLang="zh-TW" dirty="0"/>
          </a:p>
          <a:p>
            <a:r>
              <a:rPr lang="zh-TW" altLang="en-US" dirty="0"/>
              <a:t>天上會議是耶和華作主，</a:t>
            </a:r>
            <a:endParaRPr lang="en-US" altLang="zh-TW" dirty="0"/>
          </a:p>
          <a:p>
            <a:r>
              <a:rPr lang="zh-TW" altLang="en-US" dirty="0"/>
              <a:t>戰勝海怪的是耶和華，</a:t>
            </a:r>
            <a:endParaRPr lang="en-US" altLang="zh-TW" dirty="0"/>
          </a:p>
          <a:p>
            <a:r>
              <a:rPr lang="zh-TW" altLang="en-US" dirty="0"/>
              <a:t>洪水是神的審判又是拯救的方法，與巴比倫的洪水故事不盡相同。</a:t>
            </a:r>
            <a:endParaRPr lang="zh-HK" altLang="en-US" dirty="0"/>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32</a:t>
            </a:fld>
            <a:endParaRPr lang="zh-HK" altLang="en-US"/>
          </a:p>
        </p:txBody>
      </p:sp>
    </p:spTree>
    <p:extLst>
      <p:ext uri="{BB962C8B-B14F-4D97-AF65-F5344CB8AC3E}">
        <p14:creationId xmlns:p14="http://schemas.microsoft.com/office/powerpoint/2010/main" val="3108125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最早出現這名，創</a:t>
            </a:r>
            <a:r>
              <a:rPr lang="en-US" altLang="zh-TW" dirty="0"/>
              <a:t>14, </a:t>
            </a:r>
            <a:r>
              <a:rPr lang="zh-TW" altLang="en-US" dirty="0"/>
              <a:t>有人來通告希伯來人</a:t>
            </a:r>
            <a:r>
              <a:rPr lang="en-US" altLang="zh-TW" dirty="0"/>
              <a:t>(</a:t>
            </a:r>
            <a:r>
              <a:rPr lang="zh-TW" altLang="en-US" dirty="0"/>
              <a:t>你個姪被人捉咗</a:t>
            </a:r>
            <a:r>
              <a:rPr lang="en-US" altLang="zh-TW" dirty="0"/>
              <a:t>)</a:t>
            </a:r>
            <a:r>
              <a:rPr lang="zh-TW" altLang="en-US" dirty="0"/>
              <a:t>，</a:t>
            </a:r>
            <a:endParaRPr lang="en-US" altLang="zh-TW" dirty="0"/>
          </a:p>
          <a:p>
            <a:r>
              <a:rPr lang="zh-TW" altLang="en-US" dirty="0"/>
              <a:t>到了約瑟在埃及，被人叫希伯來人。</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33</a:t>
            </a:fld>
            <a:endParaRPr lang="zh-HK" altLang="en-US"/>
          </a:p>
        </p:txBody>
      </p:sp>
    </p:spTree>
    <p:extLst>
      <p:ext uri="{BB962C8B-B14F-4D97-AF65-F5344CB8AC3E}">
        <p14:creationId xmlns:p14="http://schemas.microsoft.com/office/powerpoint/2010/main" val="3243540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兩河之間的宗教，唔珥是拜月神的城巿。</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34</a:t>
            </a:fld>
            <a:endParaRPr lang="zh-HK" altLang="en-US"/>
          </a:p>
        </p:txBody>
      </p:sp>
    </p:spTree>
    <p:extLst>
      <p:ext uri="{BB962C8B-B14F-4D97-AF65-F5344CB8AC3E}">
        <p14:creationId xmlns:p14="http://schemas.microsoft.com/office/powerpoint/2010/main" val="773872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TW" dirty="0"/>
              <a:t>3100BC – 322BC</a:t>
            </a:r>
          </a:p>
          <a:p>
            <a:r>
              <a:rPr lang="zh-TW" altLang="en-US" dirty="0"/>
              <a:t>三角洲水利，文明強國，神權政治，</a:t>
            </a:r>
            <a:r>
              <a:rPr lang="en-US" altLang="zh-TW" dirty="0"/>
              <a:t>(400</a:t>
            </a:r>
            <a:r>
              <a:rPr lang="zh-TW" altLang="en-US" dirty="0"/>
              <a:t>年作客</a:t>
            </a:r>
            <a:r>
              <a:rPr lang="en-US" altLang="zh-TW" dirty="0"/>
              <a:t>—</a:t>
            </a:r>
            <a:r>
              <a:rPr lang="zh-TW" altLang="en-US" dirty="0"/>
              <a:t>受影响</a:t>
            </a:r>
            <a:r>
              <a:rPr lang="en-US" altLang="zh-TW" dirty="0"/>
              <a:t>)</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35</a:t>
            </a:fld>
            <a:endParaRPr lang="zh-HK" altLang="en-US"/>
          </a:p>
        </p:txBody>
      </p:sp>
    </p:spTree>
    <p:extLst>
      <p:ext uri="{BB962C8B-B14F-4D97-AF65-F5344CB8AC3E}">
        <p14:creationId xmlns:p14="http://schemas.microsoft.com/office/powerpoint/2010/main" val="2221663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第一回：針對環境</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a:t>1.</a:t>
            </a:r>
            <a:r>
              <a:rPr lang="zh-TW" altLang="en-US" b="1" dirty="0"/>
              <a:t>水變血：</a:t>
            </a:r>
            <a:r>
              <a:rPr lang="zh-TW" altLang="en-US" dirty="0"/>
              <a:t>打擊水</a:t>
            </a:r>
            <a:r>
              <a:rPr lang="en-US" altLang="zh-TW" dirty="0"/>
              <a:t>(</a:t>
            </a:r>
            <a:r>
              <a:rPr lang="zh-TW" altLang="en-US" dirty="0"/>
              <a:t>鱷</a:t>
            </a:r>
            <a:r>
              <a:rPr lang="en-US" altLang="zh-TW" dirty="0"/>
              <a:t>)</a:t>
            </a:r>
            <a:r>
              <a:rPr lang="zh-TW" altLang="en-US" dirty="0"/>
              <a:t>神，</a:t>
            </a:r>
            <a:r>
              <a:rPr lang="zh-TW" altLang="en-US" sz="1200" b="0" i="0" kern="1200" dirty="0">
                <a:solidFill>
                  <a:schemeClr val="tx1"/>
                </a:solidFill>
                <a:effectLst/>
                <a:latin typeface="+mn-lt"/>
                <a:ea typeface="+mn-ea"/>
                <a:cs typeface="+mn-cs"/>
              </a:rPr>
              <a:t>鱷魚神，</a:t>
            </a:r>
            <a:r>
              <a:rPr lang="zh-TW" altLang="en-US" sz="1200" b="0" i="0" u="none" strike="noStrike" kern="1200" dirty="0">
                <a:solidFill>
                  <a:schemeClr val="tx1"/>
                </a:solidFill>
                <a:effectLst/>
                <a:latin typeface="+mn-lt"/>
                <a:ea typeface="+mn-ea"/>
                <a:cs typeface="+mn-cs"/>
                <a:hlinkClick r:id="rId3" tooltip="戰爭"/>
              </a:rPr>
              <a:t>戰爭</a:t>
            </a:r>
            <a:r>
              <a:rPr lang="zh-TW" altLang="en-US" sz="1200" b="0" i="0" kern="1200" dirty="0">
                <a:solidFill>
                  <a:schemeClr val="tx1"/>
                </a:solidFill>
                <a:effectLst/>
                <a:latin typeface="+mn-lt"/>
                <a:ea typeface="+mn-ea"/>
                <a:cs typeface="+mn-cs"/>
              </a:rPr>
              <a:t>之神，王權的守護神。</a:t>
            </a:r>
            <a:endParaRPr lang="en-US" altLang="zh-TW"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a:t>2.</a:t>
            </a:r>
            <a:r>
              <a:rPr lang="zh-TW" altLang="en-US" b="1" dirty="0"/>
              <a:t>河生蛙：</a:t>
            </a:r>
            <a:r>
              <a:rPr lang="zh-TW" altLang="en-US" dirty="0"/>
              <a:t>打擊尼羅</a:t>
            </a:r>
            <a:r>
              <a:rPr lang="en-US" altLang="zh-TW" dirty="0"/>
              <a:t>(</a:t>
            </a:r>
            <a:r>
              <a:rPr lang="zh-TW" altLang="en-US" dirty="0"/>
              <a:t>蛙</a:t>
            </a:r>
            <a:r>
              <a:rPr lang="en-US" altLang="zh-TW" dirty="0"/>
              <a:t>)</a:t>
            </a:r>
            <a:r>
              <a:rPr lang="zh-TW" altLang="en-US" dirty="0"/>
              <a:t>神，</a:t>
            </a:r>
            <a:r>
              <a:rPr lang="zh-TW" altLang="en-US" sz="1200" b="0" i="0" u="none" strike="noStrike" kern="1200" dirty="0">
                <a:solidFill>
                  <a:schemeClr val="tx1"/>
                </a:solidFill>
                <a:effectLst/>
                <a:latin typeface="+mn-lt"/>
                <a:ea typeface="+mn-ea"/>
                <a:cs typeface="+mn-cs"/>
                <a:hlinkClick r:id="rId4" tooltip="阿努凱特"/>
              </a:rPr>
              <a:t>阿努凱特</a:t>
            </a:r>
            <a:r>
              <a:rPr lang="zh-TW" altLang="en-US" sz="1200" b="0" i="0" kern="1200" dirty="0">
                <a:solidFill>
                  <a:schemeClr val="tx1"/>
                </a:solidFill>
                <a:effectLst/>
                <a:latin typeface="+mn-lt"/>
                <a:ea typeface="+mn-ea"/>
                <a:cs typeface="+mn-cs"/>
              </a:rPr>
              <a:t>（</a:t>
            </a:r>
            <a:r>
              <a:rPr lang="en-US" altLang="zh-TW" sz="1200" b="0" i="0" kern="1200" dirty="0" err="1">
                <a:solidFill>
                  <a:schemeClr val="tx1"/>
                </a:solidFill>
                <a:effectLst/>
                <a:latin typeface="+mn-lt"/>
                <a:ea typeface="+mn-ea"/>
                <a:cs typeface="+mn-cs"/>
              </a:rPr>
              <a:t>Anuket</a:t>
            </a:r>
            <a:r>
              <a:rPr lang="zh-TW" altLang="en-US" sz="1200" b="0" i="0"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hlinkClick r:id="rId5" tooltip="尼羅河"/>
              </a:rPr>
              <a:t>尼羅河</a:t>
            </a:r>
            <a:r>
              <a:rPr lang="zh-TW" altLang="en-US" sz="1200" b="0" i="0" kern="1200" dirty="0">
                <a:solidFill>
                  <a:schemeClr val="tx1"/>
                </a:solidFill>
                <a:effectLst/>
                <a:latin typeface="+mn-lt"/>
                <a:ea typeface="+mn-ea"/>
                <a:cs typeface="+mn-cs"/>
              </a:rPr>
              <a:t>神。</a:t>
            </a:r>
            <a:r>
              <a:rPr lang="zh-HK" altLang="en-US" sz="1200" b="1" i="0" kern="1200" dirty="0">
                <a:solidFill>
                  <a:schemeClr val="tx1"/>
                </a:solidFill>
                <a:effectLst/>
                <a:latin typeface="+mn-lt"/>
                <a:ea typeface="+mn-ea"/>
                <a:cs typeface="+mn-cs"/>
              </a:rPr>
              <a:t>赫克特</a:t>
            </a:r>
            <a:r>
              <a:rPr lang="en-US" altLang="zh-HK" sz="1200" b="0" i="0" kern="1200" dirty="0">
                <a:solidFill>
                  <a:schemeClr val="tx1"/>
                </a:solidFill>
                <a:effectLst/>
                <a:latin typeface="+mn-lt"/>
                <a:ea typeface="+mn-ea"/>
                <a:cs typeface="+mn-cs"/>
              </a:rPr>
              <a:t>(</a:t>
            </a:r>
            <a:r>
              <a:rPr lang="zh-HK" altLang="en-US" sz="1200" b="0" i="0" kern="1200" dirty="0">
                <a:solidFill>
                  <a:schemeClr val="tx1"/>
                </a:solidFill>
                <a:effectLst/>
                <a:latin typeface="+mn-lt"/>
                <a:ea typeface="+mn-ea"/>
                <a:cs typeface="+mn-cs"/>
              </a:rPr>
              <a:t>英語：</a:t>
            </a:r>
            <a:r>
              <a:rPr lang="en-US" altLang="zh-HK" sz="1200" b="0" i="0" kern="1200" dirty="0" err="1">
                <a:solidFill>
                  <a:schemeClr val="tx1"/>
                </a:solidFill>
                <a:effectLst/>
                <a:latin typeface="+mn-lt"/>
                <a:ea typeface="+mn-ea"/>
                <a:cs typeface="+mn-cs"/>
              </a:rPr>
              <a:t>Heket</a:t>
            </a:r>
            <a:r>
              <a:rPr lang="en-US" altLang="zh-HK"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蛙神</a:t>
            </a:r>
            <a:endParaRPr lang="en-US" altLang="zh-TW" dirty="0"/>
          </a:p>
          <a:p>
            <a:r>
              <a:rPr lang="en-US" altLang="zh-TW" b="1" dirty="0"/>
              <a:t>3.</a:t>
            </a:r>
            <a:r>
              <a:rPr lang="zh-TW" altLang="en-US" b="1" dirty="0"/>
              <a:t>土變虱：</a:t>
            </a:r>
            <a:r>
              <a:rPr lang="zh-TW" altLang="en-US" dirty="0"/>
              <a:t>打擊沙漠</a:t>
            </a:r>
            <a:r>
              <a:rPr lang="en-US" altLang="zh-TW" dirty="0"/>
              <a:t>(</a:t>
            </a:r>
            <a:r>
              <a:rPr lang="zh-TW" altLang="en-US" dirty="0"/>
              <a:t>地</a:t>
            </a:r>
            <a:r>
              <a:rPr lang="en-US" altLang="zh-TW" dirty="0"/>
              <a:t>)</a:t>
            </a:r>
            <a:r>
              <a:rPr lang="zh-TW" altLang="en-US" dirty="0"/>
              <a:t>神，</a:t>
            </a:r>
            <a:r>
              <a:rPr lang="zh-HK" altLang="en-US" sz="1200" b="1" i="0" kern="1200" dirty="0">
                <a:solidFill>
                  <a:schemeClr val="tx1"/>
                </a:solidFill>
                <a:effectLst/>
                <a:latin typeface="+mn-lt"/>
                <a:ea typeface="+mn-ea"/>
                <a:cs typeface="+mn-cs"/>
              </a:rPr>
              <a:t>賽特</a:t>
            </a:r>
            <a:r>
              <a:rPr lang="zh-HK" altLang="en-US" sz="1200" b="0" i="0" kern="1200" dirty="0">
                <a:solidFill>
                  <a:schemeClr val="tx1"/>
                </a:solidFill>
                <a:effectLst/>
                <a:latin typeface="+mn-lt"/>
                <a:ea typeface="+mn-ea"/>
                <a:cs typeface="+mn-cs"/>
              </a:rPr>
              <a:t>（</a:t>
            </a:r>
            <a:r>
              <a:rPr lang="en-US" altLang="zh-HK" sz="1200" b="1" i="0" kern="1200" dirty="0">
                <a:solidFill>
                  <a:schemeClr val="tx1"/>
                </a:solidFill>
                <a:effectLst/>
                <a:latin typeface="+mn-lt"/>
                <a:ea typeface="+mn-ea"/>
                <a:cs typeface="+mn-cs"/>
              </a:rPr>
              <a:t>Seth)</a:t>
            </a:r>
            <a:r>
              <a:rPr lang="zh-TW" altLang="en-US" sz="1200" b="0" i="0" u="none" strike="noStrike" kern="1200" dirty="0">
                <a:solidFill>
                  <a:schemeClr val="tx1"/>
                </a:solidFill>
                <a:effectLst/>
                <a:latin typeface="+mn-lt"/>
                <a:ea typeface="+mn-ea"/>
                <a:cs typeface="+mn-cs"/>
                <a:hlinkClick r:id="rId6" tooltip="乾旱"/>
              </a:rPr>
              <a:t>乾旱</a:t>
            </a:r>
            <a:r>
              <a:rPr lang="zh-TW" altLang="en-US" sz="1200" b="0" i="0"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hlinkClick r:id="rId7" tooltip="戰爭"/>
              </a:rPr>
              <a:t>戰爭</a:t>
            </a:r>
            <a:r>
              <a:rPr lang="zh-TW" altLang="en-US" sz="1200" b="0" i="0" kern="1200" dirty="0">
                <a:solidFill>
                  <a:schemeClr val="tx1"/>
                </a:solidFill>
                <a:effectLst/>
                <a:latin typeface="+mn-lt"/>
                <a:ea typeface="+mn-ea"/>
                <a:cs typeface="+mn-cs"/>
              </a:rPr>
              <a:t>之神、</a:t>
            </a:r>
            <a:r>
              <a:rPr lang="zh-TW" altLang="en-US" sz="1200" b="0" i="0" u="none" strike="noStrike" kern="1200" dirty="0">
                <a:solidFill>
                  <a:schemeClr val="tx1"/>
                </a:solidFill>
                <a:effectLst/>
                <a:latin typeface="+mn-lt"/>
                <a:ea typeface="+mn-ea"/>
                <a:cs typeface="+mn-cs"/>
                <a:hlinkClick r:id="rId8" tooltip="混沌"/>
              </a:rPr>
              <a:t>混亂</a:t>
            </a:r>
            <a:r>
              <a:rPr lang="zh-TW" altLang="en-US" sz="1200" b="0" i="0" kern="1200" dirty="0">
                <a:solidFill>
                  <a:schemeClr val="tx1"/>
                </a:solidFill>
                <a:effectLst/>
                <a:latin typeface="+mn-lt"/>
                <a:ea typeface="+mn-ea"/>
                <a:cs typeface="+mn-cs"/>
              </a:rPr>
              <a:t>之神。</a:t>
            </a:r>
            <a:endParaRPr lang="en-US" altLang="zh-TW" dirty="0"/>
          </a:p>
          <a:p>
            <a:r>
              <a:rPr lang="zh-TW" altLang="en-US" dirty="0"/>
              <a:t>第二回：針對健康</a:t>
            </a:r>
            <a:endParaRPr lang="en-US" altLang="zh-TW" dirty="0"/>
          </a:p>
          <a:p>
            <a:r>
              <a:rPr lang="en-US" altLang="zh-TW" b="1" dirty="0"/>
              <a:t>4.</a:t>
            </a:r>
            <a:r>
              <a:rPr lang="zh-TW" altLang="en-US" b="1" dirty="0"/>
              <a:t>蠅成群：</a:t>
            </a:r>
            <a:r>
              <a:rPr lang="zh-TW" altLang="en-US" dirty="0"/>
              <a:t>打擊糞金龜神，</a:t>
            </a:r>
            <a:r>
              <a:rPr lang="zh-HK" altLang="en-US" sz="1200" b="0" i="0" u="none" strike="noStrike" kern="1200" dirty="0">
                <a:solidFill>
                  <a:schemeClr val="tx1"/>
                </a:solidFill>
                <a:effectLst/>
                <a:latin typeface="+mn-lt"/>
                <a:ea typeface="+mn-ea"/>
                <a:cs typeface="+mn-cs"/>
                <a:hlinkClick r:id="rId9" tooltip="凱布利"/>
              </a:rPr>
              <a:t>凱布利</a:t>
            </a:r>
            <a:r>
              <a:rPr lang="zh-HK" altLang="en-US" sz="1200" b="0" i="0" kern="1200" dirty="0">
                <a:solidFill>
                  <a:schemeClr val="tx1"/>
                </a:solidFill>
                <a:effectLst/>
                <a:latin typeface="+mn-lt"/>
                <a:ea typeface="+mn-ea"/>
                <a:cs typeface="+mn-cs"/>
              </a:rPr>
              <a:t>（</a:t>
            </a:r>
            <a:r>
              <a:rPr lang="en-US" altLang="zh-HK" sz="1200" b="0" i="0" kern="1200" dirty="0" err="1">
                <a:solidFill>
                  <a:schemeClr val="tx1"/>
                </a:solidFill>
                <a:effectLst/>
                <a:latin typeface="+mn-lt"/>
                <a:ea typeface="+mn-ea"/>
                <a:cs typeface="+mn-cs"/>
              </a:rPr>
              <a:t>Khepri</a:t>
            </a:r>
            <a:r>
              <a:rPr lang="zh-HK" altLang="en-US" sz="1200" b="0" i="0" kern="1200" dirty="0">
                <a:solidFill>
                  <a:schemeClr val="tx1"/>
                </a:solidFill>
                <a:effectLst/>
                <a:latin typeface="+mn-lt"/>
                <a:ea typeface="+mn-ea"/>
                <a:cs typeface="+mn-cs"/>
              </a:rPr>
              <a:t>）</a:t>
            </a:r>
            <a:endParaRPr lang="en-US" altLang="zh-TW" dirty="0"/>
          </a:p>
          <a:p>
            <a:r>
              <a:rPr lang="en-US" altLang="zh-TW" b="1" dirty="0"/>
              <a:t>5.</a:t>
            </a:r>
            <a:r>
              <a:rPr lang="zh-TW" altLang="en-US" b="1" dirty="0"/>
              <a:t>畜瘟疫：</a:t>
            </a:r>
            <a:r>
              <a:rPr lang="zh-TW" altLang="en-US" dirty="0"/>
              <a:t>打擊牲畜之神，庫努牡（</a:t>
            </a:r>
            <a:r>
              <a:rPr lang="en-US" altLang="zh-TW" dirty="0"/>
              <a:t>Khnum</a:t>
            </a:r>
            <a:r>
              <a:rPr lang="zh-TW" altLang="en-US" dirty="0"/>
              <a:t>）：公羊神，以黏土創造人類以及各種動物。</a:t>
            </a:r>
            <a:endParaRPr lang="en-US" altLang="zh-TW" dirty="0"/>
          </a:p>
          <a:p>
            <a:r>
              <a:rPr lang="en-US" altLang="zh-TW" b="1" dirty="0"/>
              <a:t>6.</a:t>
            </a:r>
            <a:r>
              <a:rPr lang="zh-TW" altLang="en-US" b="1" dirty="0"/>
              <a:t>人生瘡：</a:t>
            </a:r>
            <a:r>
              <a:rPr lang="zh-TW" altLang="en-US" dirty="0"/>
              <a:t>打擊健康之神，</a:t>
            </a:r>
            <a:endParaRPr lang="en-US" altLang="zh-TW" dirty="0"/>
          </a:p>
          <a:p>
            <a:r>
              <a:rPr lang="zh-TW" altLang="en-US" dirty="0"/>
              <a:t>第三回：顯大自然力量</a:t>
            </a:r>
            <a:endParaRPr lang="en-US" altLang="zh-TW" dirty="0"/>
          </a:p>
          <a:p>
            <a:r>
              <a:rPr lang="en-US" altLang="zh-TW" b="1" dirty="0"/>
              <a:t>7.</a:t>
            </a:r>
            <a:r>
              <a:rPr lang="zh-TW" altLang="en-US" b="1" dirty="0"/>
              <a:t>降冰雹：</a:t>
            </a:r>
            <a:r>
              <a:rPr lang="zh-TW" altLang="en-US" dirty="0"/>
              <a:t>打擊風雨之神，泰芙努特</a:t>
            </a:r>
            <a:r>
              <a:rPr lang="en-US" altLang="zh-TW" dirty="0"/>
              <a:t>[1](Tefnut)</a:t>
            </a:r>
            <a:r>
              <a:rPr lang="zh-TW" altLang="en-US" dirty="0"/>
              <a:t>是埃及神話中的潮濕女神，</a:t>
            </a:r>
            <a:endParaRPr lang="en-US" altLang="zh-TW" dirty="0"/>
          </a:p>
          <a:p>
            <a:r>
              <a:rPr lang="en-US" altLang="zh-TW" b="1" dirty="0"/>
              <a:t>8.</a:t>
            </a:r>
            <a:r>
              <a:rPr lang="zh-TW" altLang="en-US" b="1" dirty="0"/>
              <a:t>蝗蟲害：</a:t>
            </a:r>
            <a:r>
              <a:rPr lang="zh-TW" altLang="en-US" dirty="0"/>
              <a:t>打擊糧食之神，</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a:t>9.</a:t>
            </a:r>
            <a:r>
              <a:rPr lang="zh-TW" altLang="en-US" b="1" dirty="0"/>
              <a:t>大黑暗：</a:t>
            </a:r>
            <a:r>
              <a:rPr lang="zh-TW" altLang="en-US" dirty="0"/>
              <a:t>打擊眾神王太陽神，</a:t>
            </a:r>
            <a:r>
              <a:rPr lang="zh-TW" altLang="en-US" sz="1200" b="0" i="0" kern="1200" dirty="0">
                <a:solidFill>
                  <a:schemeClr val="tx1"/>
                </a:solidFill>
                <a:effectLst/>
                <a:latin typeface="+mn-lt"/>
                <a:ea typeface="+mn-ea"/>
                <a:cs typeface="+mn-cs"/>
              </a:rPr>
              <a:t>主神，</a:t>
            </a:r>
            <a:r>
              <a:rPr lang="zh-TW" altLang="en-US" sz="1200" b="0" i="0" u="none" strike="noStrike" kern="1200" dirty="0">
                <a:solidFill>
                  <a:schemeClr val="tx1"/>
                </a:solidFill>
                <a:effectLst/>
                <a:latin typeface="+mn-lt"/>
                <a:ea typeface="+mn-ea"/>
                <a:cs typeface="+mn-cs"/>
                <a:hlinkClick r:id="rId10" tooltip="太陽神"/>
              </a:rPr>
              <a:t>太陽神</a:t>
            </a:r>
            <a:r>
              <a:rPr lang="zh-TW" altLang="en-US" sz="1200" b="0" i="0" kern="1200" dirty="0">
                <a:solidFill>
                  <a:schemeClr val="tx1"/>
                </a:solidFill>
                <a:effectLst/>
                <a:latin typeface="+mn-lt"/>
                <a:ea typeface="+mn-ea"/>
                <a:cs typeface="+mn-cs"/>
              </a:rPr>
              <a:t>。其形象與</a:t>
            </a:r>
            <a:r>
              <a:rPr lang="zh-TW" altLang="en-US" sz="1200" b="0" i="0" u="none" strike="noStrike" kern="1200" dirty="0">
                <a:solidFill>
                  <a:schemeClr val="tx1"/>
                </a:solidFill>
                <a:effectLst/>
                <a:latin typeface="+mn-lt"/>
                <a:ea typeface="+mn-ea"/>
                <a:cs typeface="+mn-cs"/>
                <a:hlinkClick r:id="rId11" tooltip="阿蒙"/>
              </a:rPr>
              <a:t>阿蒙</a:t>
            </a:r>
            <a:r>
              <a:rPr lang="zh-TW" altLang="en-US" sz="1200" b="0" i="0" kern="1200" dirty="0">
                <a:solidFill>
                  <a:schemeClr val="tx1"/>
                </a:solidFill>
                <a:effectLst/>
                <a:latin typeface="+mn-lt"/>
                <a:ea typeface="+mn-ea"/>
                <a:cs typeface="+mn-cs"/>
              </a:rPr>
              <a:t>結合在一起。早晨、中午、傍晚，分別有不同的名字； 黎明破曉的早晨稱做「</a:t>
            </a:r>
            <a:r>
              <a:rPr lang="zh-TW" altLang="en-US" sz="1200" b="0" i="0" u="none" strike="noStrike" kern="1200" dirty="0">
                <a:solidFill>
                  <a:schemeClr val="tx1"/>
                </a:solidFill>
                <a:effectLst/>
                <a:latin typeface="+mn-lt"/>
                <a:ea typeface="+mn-ea"/>
                <a:cs typeface="+mn-cs"/>
                <a:hlinkClick r:id="rId9" tooltip="凱布利"/>
              </a:rPr>
              <a:t>凱布利</a:t>
            </a:r>
            <a:r>
              <a:rPr lang="zh-TW" altLang="en-US" sz="1200" b="0" i="0" kern="1200" dirty="0">
                <a:solidFill>
                  <a:schemeClr val="tx1"/>
                </a:solidFill>
                <a:effectLst/>
                <a:latin typeface="+mn-lt"/>
                <a:ea typeface="+mn-ea"/>
                <a:cs typeface="+mn-cs"/>
              </a:rPr>
              <a:t>」，蔚藍無比的中午稱做「瑞」或「</a:t>
            </a:r>
            <a:r>
              <a:rPr lang="zh-TW" altLang="en-US" sz="1200" b="0" i="0" u="none" strike="noStrike" kern="1200" dirty="0">
                <a:solidFill>
                  <a:schemeClr val="tx1"/>
                </a:solidFill>
                <a:effectLst/>
                <a:latin typeface="+mn-lt"/>
                <a:ea typeface="+mn-ea"/>
                <a:cs typeface="+mn-cs"/>
                <a:hlinkClick r:id="rId12" tooltip="拉 (埃及神祇)"/>
              </a:rPr>
              <a:t>拉</a:t>
            </a:r>
            <a:r>
              <a:rPr lang="zh-TW" altLang="en-US" sz="1200" b="0" i="0" kern="1200" dirty="0">
                <a:solidFill>
                  <a:schemeClr val="tx1"/>
                </a:solidFill>
                <a:effectLst/>
                <a:latin typeface="+mn-lt"/>
                <a:ea typeface="+mn-ea"/>
                <a:cs typeface="+mn-cs"/>
              </a:rPr>
              <a:t>」， 彩霞滿天的傍晚稱做「</a:t>
            </a:r>
            <a:r>
              <a:rPr lang="zh-TW" altLang="en-US" sz="1200" b="0" i="0" u="none" strike="noStrike" kern="1200" dirty="0">
                <a:solidFill>
                  <a:schemeClr val="tx1"/>
                </a:solidFill>
                <a:effectLst/>
                <a:latin typeface="+mn-lt"/>
                <a:ea typeface="+mn-ea"/>
                <a:cs typeface="+mn-cs"/>
                <a:hlinkClick r:id="rId13" tooltip="亞圖姆"/>
              </a:rPr>
              <a:t>亞圖姆</a:t>
            </a:r>
            <a:r>
              <a:rPr lang="zh-TW" altLang="en-US" sz="1200" b="0" i="0" kern="1200" dirty="0">
                <a:solidFill>
                  <a:schemeClr val="tx1"/>
                </a:solidFill>
                <a:effectLst/>
                <a:latin typeface="+mn-lt"/>
                <a:ea typeface="+mn-ea"/>
                <a:cs typeface="+mn-cs"/>
              </a:rPr>
              <a:t>」</a:t>
            </a:r>
            <a:endParaRPr lang="en-US" altLang="zh-TW" dirty="0"/>
          </a:p>
          <a:p>
            <a:r>
              <a:rPr lang="zh-TW" altLang="en-US" dirty="0"/>
              <a:t>終極回：針對終極神權</a:t>
            </a:r>
            <a:br>
              <a:rPr lang="zh-TW" altLang="en-US" dirty="0"/>
            </a:br>
            <a:r>
              <a:rPr lang="en-US" altLang="zh-TW" b="1" dirty="0"/>
              <a:t>10. </a:t>
            </a:r>
            <a:r>
              <a:rPr lang="zh-TW" altLang="en-US" b="1" dirty="0"/>
              <a:t>殺長子：</a:t>
            </a:r>
            <a:r>
              <a:rPr lang="zh-TW" altLang="en-US" dirty="0"/>
              <a:t>打擊死神、生命神、法老的神權</a:t>
            </a:r>
            <a:endParaRPr lang="en-US" altLang="zh-TW" dirty="0"/>
          </a:p>
          <a:p>
            <a:r>
              <a:rPr lang="zh-TW" altLang="en-US" dirty="0"/>
              <a:t>總結：十災是刻意安排所有神都崩潰</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36</a:t>
            </a:fld>
            <a:endParaRPr lang="zh-HK" altLang="en-US"/>
          </a:p>
        </p:txBody>
      </p:sp>
    </p:spTree>
    <p:extLst>
      <p:ext uri="{BB962C8B-B14F-4D97-AF65-F5344CB8AC3E}">
        <p14:creationId xmlns:p14="http://schemas.microsoft.com/office/powerpoint/2010/main" val="2176177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名從佢地住的環境或特性命名</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37</a:t>
            </a:fld>
            <a:endParaRPr lang="zh-HK" altLang="en-US"/>
          </a:p>
        </p:txBody>
      </p:sp>
    </p:spTree>
    <p:extLst>
      <p:ext uri="{BB962C8B-B14F-4D97-AF65-F5344CB8AC3E}">
        <p14:creationId xmlns:p14="http://schemas.microsoft.com/office/powerpoint/2010/main" val="83434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38</a:t>
            </a:fld>
            <a:endParaRPr lang="zh-HK" altLang="en-US"/>
          </a:p>
        </p:txBody>
      </p:sp>
    </p:spTree>
    <p:extLst>
      <p:ext uri="{BB962C8B-B14F-4D97-AF65-F5344CB8AC3E}">
        <p14:creationId xmlns:p14="http://schemas.microsoft.com/office/powerpoint/2010/main" val="425246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舊約沒有“腓尼基”（</a:t>
            </a:r>
            <a:r>
              <a:rPr lang="en-US" altLang="zh-TW" sz="1200" b="0" i="0" kern="1200" dirty="0">
                <a:solidFill>
                  <a:schemeClr val="tx1"/>
                </a:solidFill>
                <a:effectLst/>
                <a:latin typeface="+mn-lt"/>
                <a:ea typeface="+mn-ea"/>
                <a:cs typeface="+mn-cs"/>
              </a:rPr>
              <a:t>Phoenicia</a:t>
            </a:r>
            <a:r>
              <a:rPr lang="zh-TW" altLang="en-US" sz="1200" b="0" i="0" kern="1200" dirty="0">
                <a:solidFill>
                  <a:schemeClr val="tx1"/>
                </a:solidFill>
                <a:effectLst/>
                <a:latin typeface="+mn-lt"/>
                <a:ea typeface="+mn-ea"/>
                <a:cs typeface="+mn-cs"/>
              </a:rPr>
              <a:t>）這個地方名（新約只在</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使徒行傳</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提到：徒十一：</a:t>
            </a:r>
            <a:r>
              <a:rPr lang="en-US" altLang="zh-TW" sz="1200" b="0" i="0" kern="1200" dirty="0">
                <a:solidFill>
                  <a:schemeClr val="tx1"/>
                </a:solidFill>
                <a:effectLst/>
                <a:latin typeface="+mn-lt"/>
                <a:ea typeface="+mn-ea"/>
                <a:cs typeface="+mn-cs"/>
              </a:rPr>
              <a:t>19</a:t>
            </a:r>
            <a:r>
              <a:rPr lang="zh-TW" altLang="en-US" sz="1200" b="0" i="0" kern="1200" dirty="0">
                <a:solidFill>
                  <a:schemeClr val="tx1"/>
                </a:solidFill>
                <a:effectLst/>
                <a:latin typeface="+mn-lt"/>
                <a:ea typeface="+mn-ea"/>
                <a:cs typeface="+mn-cs"/>
              </a:rPr>
              <a:t>，十五：</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，二十一：</a:t>
            </a:r>
            <a:r>
              <a:rPr lang="en-US" altLang="zh-TW" sz="1200" b="0" i="0" kern="1200" dirty="0">
                <a:solidFill>
                  <a:schemeClr val="tx1"/>
                </a:solidFill>
                <a:effectLst/>
                <a:latin typeface="+mn-lt"/>
                <a:ea typeface="+mn-ea"/>
                <a:cs typeface="+mn-cs"/>
              </a:rPr>
              <a:t>2</a:t>
            </a:r>
            <a:r>
              <a:rPr lang="zh-TW" altLang="en-US" sz="1200" b="0" i="0" kern="1200" dirty="0">
                <a:solidFill>
                  <a:schemeClr val="tx1"/>
                </a:solidFill>
                <a:effectLst/>
                <a:latin typeface="+mn-lt"/>
                <a:ea typeface="+mn-ea"/>
                <a:cs typeface="+mn-cs"/>
              </a:rPr>
              <a:t>），只有“推羅”和“西頓”兩個代表城市的名。</a:t>
            </a:r>
          </a:p>
          <a:p>
            <a:r>
              <a:rPr lang="zh-TW" altLang="en-US" sz="1200" b="0" i="0" kern="1200" dirty="0">
                <a:solidFill>
                  <a:schemeClr val="tx1"/>
                </a:solidFill>
                <a:effectLst/>
                <a:latin typeface="+mn-lt"/>
                <a:ea typeface="+mn-ea"/>
                <a:cs typeface="+mn-cs"/>
              </a:rPr>
              <a:t>比較這兩個城市，“西頓”在聖經里出現的最早，在創十：</a:t>
            </a:r>
            <a:r>
              <a:rPr lang="en-US" altLang="zh-TW" sz="1200" b="0" i="0" kern="1200" dirty="0">
                <a:solidFill>
                  <a:schemeClr val="tx1"/>
                </a:solidFill>
                <a:effectLst/>
                <a:latin typeface="+mn-lt"/>
                <a:ea typeface="+mn-ea"/>
                <a:cs typeface="+mn-cs"/>
              </a:rPr>
              <a:t>15</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19 </a:t>
            </a:r>
            <a:r>
              <a:rPr lang="zh-TW" altLang="en-US" sz="1200" b="0" i="0" kern="1200" dirty="0">
                <a:solidFill>
                  <a:schemeClr val="tx1"/>
                </a:solidFill>
                <a:effectLst/>
                <a:latin typeface="+mn-lt"/>
                <a:ea typeface="+mn-ea"/>
                <a:cs typeface="+mn-cs"/>
              </a:rPr>
              <a:t>說：“迦南（</a:t>
            </a:r>
            <a:r>
              <a:rPr lang="en-US" altLang="zh-TW" sz="1200" b="0" i="0" kern="1200" dirty="0">
                <a:solidFill>
                  <a:schemeClr val="tx1"/>
                </a:solidFill>
                <a:effectLst/>
                <a:latin typeface="+mn-lt"/>
                <a:ea typeface="+mn-ea"/>
                <a:cs typeface="+mn-cs"/>
              </a:rPr>
              <a:t>Canaan</a:t>
            </a:r>
            <a:r>
              <a:rPr lang="zh-TW" altLang="en-US" sz="1200" b="0" i="0" kern="1200" dirty="0">
                <a:solidFill>
                  <a:schemeClr val="tx1"/>
                </a:solidFill>
                <a:effectLst/>
                <a:latin typeface="+mn-lt"/>
                <a:ea typeface="+mn-ea"/>
                <a:cs typeface="+mn-cs"/>
              </a:rPr>
              <a:t>）生長子</a:t>
            </a:r>
            <a:r>
              <a:rPr lang="zh-TW" altLang="en-US" sz="1200" b="1" i="0" kern="1200" dirty="0">
                <a:solidFill>
                  <a:schemeClr val="tx1"/>
                </a:solidFill>
                <a:effectLst/>
                <a:latin typeface="+mn-lt"/>
                <a:ea typeface="+mn-ea"/>
                <a:cs typeface="+mn-cs"/>
              </a:rPr>
              <a:t>西頓（</a:t>
            </a:r>
            <a:r>
              <a:rPr lang="en-US" altLang="zh-TW" sz="1200" b="1" i="0" kern="1200" dirty="0">
                <a:solidFill>
                  <a:schemeClr val="tx1"/>
                </a:solidFill>
                <a:effectLst/>
                <a:latin typeface="+mn-lt"/>
                <a:ea typeface="+mn-ea"/>
                <a:cs typeface="+mn-cs"/>
              </a:rPr>
              <a:t>Sidon</a:t>
            </a:r>
            <a:r>
              <a:rPr lang="zh-TW" altLang="en-US" sz="1200" b="1"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，又生赫。。迦南的境界是從</a:t>
            </a:r>
            <a:r>
              <a:rPr lang="zh-TW" altLang="en-US" sz="1200" b="1" i="0" kern="1200" dirty="0">
                <a:solidFill>
                  <a:schemeClr val="tx1"/>
                </a:solidFill>
                <a:effectLst/>
                <a:latin typeface="+mn-lt"/>
                <a:ea typeface="+mn-ea"/>
                <a:cs typeface="+mn-cs"/>
              </a:rPr>
              <a:t>西頓（</a:t>
            </a:r>
            <a:r>
              <a:rPr lang="en-US" altLang="zh-TW" sz="1200" b="1" i="0" kern="1200" dirty="0">
                <a:solidFill>
                  <a:schemeClr val="tx1"/>
                </a:solidFill>
                <a:effectLst/>
                <a:latin typeface="+mn-lt"/>
                <a:ea typeface="+mn-ea"/>
                <a:cs typeface="+mn-cs"/>
              </a:rPr>
              <a:t>Sidon</a:t>
            </a:r>
            <a:r>
              <a:rPr lang="zh-TW" altLang="en-US" sz="1200" b="1"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向基拉耳（</a:t>
            </a:r>
            <a:r>
              <a:rPr lang="en-US" altLang="zh-TW" sz="1200" b="0" i="0" kern="1200" dirty="0" err="1">
                <a:solidFill>
                  <a:schemeClr val="tx1"/>
                </a:solidFill>
                <a:effectLst/>
                <a:latin typeface="+mn-lt"/>
                <a:ea typeface="+mn-ea"/>
                <a:cs typeface="+mn-cs"/>
              </a:rPr>
              <a:t>Gerar</a:t>
            </a:r>
            <a:r>
              <a:rPr lang="zh-TW" altLang="en-US" sz="1200" b="0" i="0" kern="1200" dirty="0">
                <a:solidFill>
                  <a:schemeClr val="tx1"/>
                </a:solidFill>
                <a:effectLst/>
                <a:latin typeface="+mn-lt"/>
                <a:ea typeface="+mn-ea"/>
                <a:cs typeface="+mn-cs"/>
              </a:rPr>
              <a:t>）的路上，直到迦薩（</a:t>
            </a:r>
            <a:r>
              <a:rPr lang="en-US" altLang="zh-TW" sz="1200" b="0" i="0" kern="1200" dirty="0">
                <a:solidFill>
                  <a:schemeClr val="tx1"/>
                </a:solidFill>
                <a:effectLst/>
                <a:latin typeface="+mn-lt"/>
                <a:ea typeface="+mn-ea"/>
                <a:cs typeface="+mn-cs"/>
              </a:rPr>
              <a:t>Gaza</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又向所多瑪（</a:t>
            </a:r>
            <a:r>
              <a:rPr lang="en-US" altLang="zh-TW" sz="1200" b="0" i="0" kern="1200" dirty="0">
                <a:solidFill>
                  <a:schemeClr val="tx1"/>
                </a:solidFill>
                <a:effectLst/>
                <a:latin typeface="+mn-lt"/>
                <a:ea typeface="+mn-ea"/>
                <a:cs typeface="+mn-cs"/>
              </a:rPr>
              <a:t>Sodom</a:t>
            </a:r>
            <a:r>
              <a:rPr lang="zh-TW" altLang="en-US" sz="1200" b="0" i="0" kern="1200" dirty="0">
                <a:solidFill>
                  <a:schemeClr val="tx1"/>
                </a:solidFill>
                <a:effectLst/>
                <a:latin typeface="+mn-lt"/>
                <a:ea typeface="+mn-ea"/>
                <a:cs typeface="+mn-cs"/>
              </a:rPr>
              <a:t>）、蛾摩拉（</a:t>
            </a:r>
            <a:r>
              <a:rPr lang="en-US" altLang="zh-TW" sz="1200" b="0" i="0" kern="1200" dirty="0">
                <a:solidFill>
                  <a:schemeClr val="tx1"/>
                </a:solidFill>
                <a:effectLst/>
                <a:latin typeface="+mn-lt"/>
                <a:ea typeface="+mn-ea"/>
                <a:cs typeface="+mn-cs"/>
              </a:rPr>
              <a:t>Gomorrah</a:t>
            </a:r>
            <a:r>
              <a:rPr lang="zh-TW" altLang="en-US" sz="1200" b="0" i="0" kern="1200" dirty="0">
                <a:solidFill>
                  <a:schemeClr val="tx1"/>
                </a:solidFill>
                <a:effectLst/>
                <a:latin typeface="+mn-lt"/>
                <a:ea typeface="+mn-ea"/>
                <a:cs typeface="+mn-cs"/>
              </a:rPr>
              <a:t>）、押瑪（</a:t>
            </a:r>
            <a:r>
              <a:rPr lang="en-US" altLang="zh-TW" sz="1200" b="0" i="0" kern="1200" dirty="0" err="1">
                <a:solidFill>
                  <a:schemeClr val="tx1"/>
                </a:solidFill>
                <a:effectLst/>
                <a:latin typeface="+mn-lt"/>
                <a:ea typeface="+mn-ea"/>
                <a:cs typeface="+mn-cs"/>
              </a:rPr>
              <a:t>Admah</a:t>
            </a:r>
            <a:r>
              <a:rPr lang="zh-TW" altLang="en-US" sz="1200" b="0" i="0" kern="1200" dirty="0">
                <a:solidFill>
                  <a:schemeClr val="tx1"/>
                </a:solidFill>
                <a:effectLst/>
                <a:latin typeface="+mn-lt"/>
                <a:ea typeface="+mn-ea"/>
                <a:cs typeface="+mn-cs"/>
              </a:rPr>
              <a:t>）、洗扁（</a:t>
            </a:r>
            <a:r>
              <a:rPr lang="en-US" altLang="zh-TW" sz="1200" b="0" i="0" kern="1200" dirty="0" err="1">
                <a:solidFill>
                  <a:schemeClr val="tx1"/>
                </a:solidFill>
                <a:effectLst/>
                <a:latin typeface="+mn-lt"/>
                <a:ea typeface="+mn-ea"/>
                <a:cs typeface="+mn-cs"/>
              </a:rPr>
              <a:t>Zeboim</a:t>
            </a:r>
            <a:r>
              <a:rPr lang="zh-TW" altLang="en-US" sz="1200" b="0" i="0" kern="1200" dirty="0">
                <a:solidFill>
                  <a:schemeClr val="tx1"/>
                </a:solidFill>
                <a:effectLst/>
                <a:latin typeface="+mn-lt"/>
                <a:ea typeface="+mn-ea"/>
                <a:cs typeface="+mn-cs"/>
              </a:rPr>
              <a:t>）的路上，直到拉沙（</a:t>
            </a:r>
            <a:r>
              <a:rPr lang="en-US" altLang="zh-TW" sz="1200" b="0" i="0" kern="1200" dirty="0" err="1">
                <a:solidFill>
                  <a:schemeClr val="tx1"/>
                </a:solidFill>
                <a:effectLst/>
                <a:latin typeface="+mn-lt"/>
                <a:ea typeface="+mn-ea"/>
                <a:cs typeface="+mn-cs"/>
              </a:rPr>
              <a:t>Lasha</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創世記</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還提到一次西頓，在創四十九：</a:t>
            </a:r>
            <a:r>
              <a:rPr lang="en-US" altLang="zh-TW" sz="1200" b="0" i="0" kern="1200" dirty="0">
                <a:solidFill>
                  <a:schemeClr val="tx1"/>
                </a:solidFill>
                <a:effectLst/>
                <a:latin typeface="+mn-lt"/>
                <a:ea typeface="+mn-ea"/>
                <a:cs typeface="+mn-cs"/>
              </a:rPr>
              <a:t>13  “</a:t>
            </a:r>
            <a:r>
              <a:rPr lang="zh-TW" altLang="en-US" sz="1200" b="0" i="0" kern="1200" dirty="0">
                <a:solidFill>
                  <a:schemeClr val="tx1"/>
                </a:solidFill>
                <a:effectLst/>
                <a:latin typeface="+mn-lt"/>
                <a:ea typeface="+mn-ea"/>
                <a:cs typeface="+mn-cs"/>
              </a:rPr>
              <a:t>西布倫必住在海口，必成為停船的海口</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他的境界必延到</a:t>
            </a:r>
            <a:r>
              <a:rPr lang="zh-TW" altLang="en-US" sz="1200" b="1" i="0" kern="1200" dirty="0">
                <a:solidFill>
                  <a:schemeClr val="tx1"/>
                </a:solidFill>
                <a:effectLst/>
                <a:latin typeface="+mn-lt"/>
                <a:ea typeface="+mn-ea"/>
                <a:cs typeface="+mn-cs"/>
              </a:rPr>
              <a:t>西頓</a:t>
            </a:r>
            <a:r>
              <a:rPr lang="zh-TW" altLang="en-US"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“推羅”則較遲，要到書十九：</a:t>
            </a:r>
            <a:r>
              <a:rPr lang="en-US" altLang="zh-TW" sz="1200" b="0" i="0" kern="1200" dirty="0">
                <a:solidFill>
                  <a:schemeClr val="tx1"/>
                </a:solidFill>
                <a:effectLst/>
                <a:latin typeface="+mn-lt"/>
                <a:ea typeface="+mn-ea"/>
                <a:cs typeface="+mn-cs"/>
              </a:rPr>
              <a:t>29 </a:t>
            </a:r>
            <a:r>
              <a:rPr lang="zh-TW" altLang="en-US" sz="1200" b="0" i="0" kern="1200" dirty="0">
                <a:solidFill>
                  <a:schemeClr val="tx1"/>
                </a:solidFill>
                <a:effectLst/>
                <a:latin typeface="+mn-lt"/>
                <a:ea typeface="+mn-ea"/>
                <a:cs typeface="+mn-cs"/>
              </a:rPr>
              <a:t>分地給亞設支派時說：“。。轉到拉瑪（</a:t>
            </a:r>
            <a:r>
              <a:rPr lang="en-US" altLang="zh-TW" sz="1200" b="0" i="0" kern="1200" dirty="0">
                <a:solidFill>
                  <a:schemeClr val="tx1"/>
                </a:solidFill>
                <a:effectLst/>
                <a:latin typeface="+mn-lt"/>
                <a:ea typeface="+mn-ea"/>
                <a:cs typeface="+mn-cs"/>
              </a:rPr>
              <a:t>Ramah</a:t>
            </a:r>
            <a:r>
              <a:rPr lang="zh-TW" altLang="en-US" sz="1200" b="0" i="0" kern="1200" dirty="0">
                <a:solidFill>
                  <a:schemeClr val="tx1"/>
                </a:solidFill>
                <a:effectLst/>
                <a:latin typeface="+mn-lt"/>
                <a:ea typeface="+mn-ea"/>
                <a:cs typeface="+mn-cs"/>
              </a:rPr>
              <a:t>）和堅固城</a:t>
            </a:r>
            <a:r>
              <a:rPr lang="zh-TW" altLang="en-US" sz="1200" b="1" i="0" kern="1200" dirty="0">
                <a:solidFill>
                  <a:schemeClr val="tx1"/>
                </a:solidFill>
                <a:effectLst/>
                <a:latin typeface="+mn-lt"/>
                <a:ea typeface="+mn-ea"/>
                <a:cs typeface="+mn-cs"/>
              </a:rPr>
              <a:t>推羅（</a:t>
            </a:r>
            <a:r>
              <a:rPr lang="en-US" altLang="zh-TW" sz="1200" b="1" i="0" kern="1200" dirty="0" err="1">
                <a:solidFill>
                  <a:schemeClr val="tx1"/>
                </a:solidFill>
                <a:effectLst/>
                <a:latin typeface="+mn-lt"/>
                <a:ea typeface="+mn-ea"/>
                <a:cs typeface="+mn-cs"/>
              </a:rPr>
              <a:t>Tyre</a:t>
            </a:r>
            <a:r>
              <a:rPr lang="zh-TW" altLang="en-US" sz="1200" b="1"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，又轉到何薩（</a:t>
            </a:r>
            <a:r>
              <a:rPr lang="en-US" altLang="zh-TW" sz="1200" b="0" i="0" kern="1200" dirty="0" err="1">
                <a:solidFill>
                  <a:schemeClr val="tx1"/>
                </a:solidFill>
                <a:effectLst/>
                <a:latin typeface="+mn-lt"/>
                <a:ea typeface="+mn-ea"/>
                <a:cs typeface="+mn-cs"/>
              </a:rPr>
              <a:t>Hosah</a:t>
            </a:r>
            <a:r>
              <a:rPr lang="zh-TW" altLang="en-US" sz="1200" b="0" i="0" kern="1200" dirty="0">
                <a:solidFill>
                  <a:schemeClr val="tx1"/>
                </a:solidFill>
                <a:effectLst/>
                <a:latin typeface="+mn-lt"/>
                <a:ea typeface="+mn-ea"/>
                <a:cs typeface="+mn-cs"/>
              </a:rPr>
              <a:t>），靠近亞革悉（</a:t>
            </a:r>
            <a:r>
              <a:rPr lang="en-US" altLang="zh-TW" sz="1200" b="0" i="0" kern="1200" dirty="0" err="1">
                <a:solidFill>
                  <a:schemeClr val="tx1"/>
                </a:solidFill>
                <a:effectLst/>
                <a:latin typeface="+mn-lt"/>
                <a:ea typeface="+mn-ea"/>
                <a:cs typeface="+mn-cs"/>
              </a:rPr>
              <a:t>Achzib</a:t>
            </a:r>
            <a:r>
              <a:rPr lang="zh-TW" altLang="en-US" sz="1200" b="0" i="0" kern="1200" dirty="0">
                <a:solidFill>
                  <a:schemeClr val="tx1"/>
                </a:solidFill>
                <a:effectLst/>
                <a:latin typeface="+mn-lt"/>
                <a:ea typeface="+mn-ea"/>
                <a:cs typeface="+mn-cs"/>
              </a:rPr>
              <a:t>）一帶地方，直通到海。”</a:t>
            </a:r>
          </a:p>
          <a:p>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39</a:t>
            </a:fld>
            <a:endParaRPr lang="zh-HK" altLang="en-US"/>
          </a:p>
        </p:txBody>
      </p:sp>
    </p:spTree>
    <p:extLst>
      <p:ext uri="{BB962C8B-B14F-4D97-AF65-F5344CB8AC3E}">
        <p14:creationId xmlns:p14="http://schemas.microsoft.com/office/powerpoint/2010/main" val="706575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最古老楔形文無法傳流，象形文字都無法流通。</a:t>
            </a:r>
            <a:endParaRPr lang="en-US" altLang="zh-TW" dirty="0"/>
          </a:p>
          <a:p>
            <a:r>
              <a:rPr lang="zh-TW" altLang="en-US" dirty="0"/>
              <a:t>腓尼基字母進化被採用。</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40</a:t>
            </a:fld>
            <a:endParaRPr lang="zh-HK" altLang="en-US"/>
          </a:p>
        </p:txBody>
      </p:sp>
    </p:spTree>
    <p:extLst>
      <p:ext uri="{BB962C8B-B14F-4D97-AF65-F5344CB8AC3E}">
        <p14:creationId xmlns:p14="http://schemas.microsoft.com/office/powerpoint/2010/main" val="1892959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楔形文字，象形文字</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41</a:t>
            </a:fld>
            <a:endParaRPr lang="zh-HK" altLang="en-US"/>
          </a:p>
        </p:txBody>
      </p:sp>
    </p:spTree>
    <p:extLst>
      <p:ext uri="{BB962C8B-B14F-4D97-AF65-F5344CB8AC3E}">
        <p14:creationId xmlns:p14="http://schemas.microsoft.com/office/powerpoint/2010/main" val="1477316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239713" indent="-239713" eaLnBrk="1"/>
            <a:r>
              <a:rPr lang="zh-HK" altLang="en-US" dirty="0">
                <a:ea typeface="新細明體" pitchFamily="18" charset="-120"/>
              </a:rPr>
              <a:t>聖經中的主要場景是位於肥沃月灣這個地區，它包括了三個地區：</a:t>
            </a:r>
          </a:p>
          <a:p>
            <a:pPr marL="239713" indent="-239713" eaLnBrk="1">
              <a:buFontTx/>
              <a:buAutoNum type="arabicPeriod"/>
            </a:pPr>
            <a:r>
              <a:rPr lang="zh-HK" altLang="en-US" dirty="0">
                <a:ea typeface="新細明體" pitchFamily="18" charset="-120"/>
              </a:rPr>
              <a:t>美索不達米亞：是古希臘對兩河流域的稱呼，意思是兩條河之間的地方，那兩條河呢？幼發拉底河與底格里斯河，就是現今伊拉克境內。根據創世記</a:t>
            </a:r>
            <a:r>
              <a:rPr lang="en-US" altLang="zh-HK" dirty="0">
                <a:ea typeface="新細明體" pitchFamily="18" charset="-120"/>
              </a:rPr>
              <a:t>2</a:t>
            </a:r>
            <a:r>
              <a:rPr lang="zh-HK" altLang="en-US" dirty="0">
                <a:ea typeface="新細明體" pitchFamily="18" charset="-120"/>
              </a:rPr>
              <a:t>：</a:t>
            </a:r>
            <a:r>
              <a:rPr lang="en-US" altLang="zh-HK" dirty="0">
                <a:ea typeface="新細明體" pitchFamily="18" charset="-120"/>
              </a:rPr>
              <a:t>10</a:t>
            </a:r>
            <a:r>
              <a:rPr lang="zh-HK" altLang="en-US" dirty="0">
                <a:ea typeface="新細明體" pitchFamily="18" charset="-120"/>
              </a:rPr>
              <a:t>～</a:t>
            </a:r>
            <a:r>
              <a:rPr lang="en-US" altLang="zh-HK" dirty="0">
                <a:ea typeface="新細明體" pitchFamily="18" charset="-120"/>
              </a:rPr>
              <a:t>14</a:t>
            </a:r>
            <a:r>
              <a:rPr lang="zh-HK" altLang="en-US" dirty="0">
                <a:ea typeface="新細明體" pitchFamily="18" charset="-120"/>
              </a:rPr>
              <a:t>的記載，伊甸園可能位於這個地方。這個地區又分為南北兩個部分：南邊叫巴比倫、北邊叫亞述。由於它的四周缺乏天然屏障，因此在幾千年的歷史過程中不斷經歷接觸、入侵與融合的過程。蘇美人、阿卡德人、喀西特人、亞摩利人、迦勒底人都先後佔領這個區域，建立了先進的古巴比倫文明和龐大的亞述帝國，迦勒底人建立了新巴比倫將美索不達米亞古文明推向最高峰。然而，隨著波斯人和希臘人先後的崛起和征服，輝煌了幾千年的文明和城市逐漸被黃沙所掩蓋，最後被人們給遺忘了。</a:t>
            </a:r>
          </a:p>
          <a:p>
            <a:pPr marL="239713" indent="-239713" eaLnBrk="1">
              <a:buFontTx/>
              <a:buAutoNum type="arabicPeriod"/>
            </a:pPr>
            <a:r>
              <a:rPr lang="zh-HK" altLang="en-US" dirty="0">
                <a:ea typeface="新細明體" pitchFamily="18" charset="-120"/>
              </a:rPr>
              <a:t>埃及：埃及是古文明國之一，地理上它橫跨亞洲和非洲。西乃半島位於西南亞，其他大部份的國土則位於北非地區。聖經中出埃及記的主要場景就在這裡。</a:t>
            </a:r>
          </a:p>
          <a:p>
            <a:pPr marL="239713" indent="-239713" eaLnBrk="1">
              <a:buFontTx/>
              <a:buAutoNum type="arabicPeriod"/>
            </a:pPr>
            <a:r>
              <a:rPr lang="zh-HK" altLang="en-US" dirty="0">
                <a:ea typeface="新細明體" pitchFamily="18" charset="-120"/>
              </a:rPr>
              <a:t>在這兩個地區之間的就是迦南地，原來的意思是＂低＂，指沿海低地，大致上是現今的以色列、西岸和迦薩走廊，再加上臨近的黎巴嫩和敘利亞的臨海部分。</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4</a:t>
            </a:fld>
            <a:endParaRPr lang="zh-HK" altLang="en-US"/>
          </a:p>
        </p:txBody>
      </p:sp>
    </p:spTree>
    <p:extLst>
      <p:ext uri="{BB962C8B-B14F-4D97-AF65-F5344CB8AC3E}">
        <p14:creationId xmlns:p14="http://schemas.microsoft.com/office/powerpoint/2010/main" val="658153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亞蘭，</a:t>
            </a:r>
            <a:r>
              <a:rPr lang="zh-TW" altLang="en-US" sz="1200" b="0" i="0" kern="1200" dirty="0">
                <a:solidFill>
                  <a:schemeClr val="tx1"/>
                </a:solidFill>
                <a:effectLst/>
                <a:latin typeface="+mn-lt"/>
                <a:ea typeface="+mn-ea"/>
                <a:cs typeface="+mn-cs"/>
              </a:rPr>
              <a:t>挪亞孫子亞蘭的後裔稱「亞蘭人」，亞蘭人居住之地稱「亞蘭」或「亞蘭地」。古代亞蘭在以色列的北部和東北部，其範圍大約在伯拉大河西岸、奧郎特河上游、大馬色城以南這一區域。</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聖經</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中亞蘭地與亞蘭國常混用，是敘利亞南部各國的通稱，常特指以大馬色為首都的亞蘭國。著名巫師巴蘭曾居住於此。以色列人進軍迦南時，摩押王巴勒派人以重金從亞蘭請巴蘭來為自己祝福，並詛咒以色列；巴蘭卻遵從耶和華的旨意，祝福以色列人。大衛當以色列王時，一度戰勝亞蘭人，在大馬色的亞蘭地設防營，亞蘭人歸服他，向他進貢。大衛長子押沙龍為報仇，殺了同父異母弟暗嫩後逃到亞蘭地的基述，住了三年。所羅門時，用高價從這裡購買車馬。先知以利沙治癒了亞蘭元帥乃縵的大麻風。</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西元前</a:t>
            </a:r>
            <a:r>
              <a:rPr lang="en-US" altLang="zh-TW" sz="1200" b="0" i="0" kern="1200" dirty="0">
                <a:solidFill>
                  <a:schemeClr val="tx1"/>
                </a:solidFill>
                <a:effectLst/>
                <a:latin typeface="+mn-lt"/>
                <a:ea typeface="+mn-ea"/>
                <a:cs typeface="+mn-cs"/>
              </a:rPr>
              <a:t>8</a:t>
            </a:r>
            <a:r>
              <a:rPr lang="zh-TW" altLang="en-US" sz="1200" b="0" i="0" kern="1200" dirty="0">
                <a:solidFill>
                  <a:schemeClr val="tx1"/>
                </a:solidFill>
                <a:effectLst/>
                <a:latin typeface="+mn-lt"/>
                <a:ea typeface="+mn-ea"/>
                <a:cs typeface="+mn-cs"/>
              </a:rPr>
              <a:t>世紀前後，亞蘭、亞述、以色列等民族經常互相征戰，各有勝負。亞蘭王利汛進攻耶路撒冷，圍困亞哈斯，奪回以拉他，將猶大人從那裡趕出。西元前</a:t>
            </a:r>
            <a:r>
              <a:rPr lang="en-US" altLang="zh-TW" sz="1200" b="0" i="0" kern="1200" dirty="0">
                <a:solidFill>
                  <a:schemeClr val="tx1"/>
                </a:solidFill>
                <a:effectLst/>
                <a:latin typeface="+mn-lt"/>
                <a:ea typeface="+mn-ea"/>
                <a:cs typeface="+mn-cs"/>
              </a:rPr>
              <a:t>732</a:t>
            </a:r>
            <a:r>
              <a:rPr lang="zh-TW" altLang="en-US" sz="1200" b="0" i="0" kern="1200" dirty="0">
                <a:solidFill>
                  <a:schemeClr val="tx1"/>
                </a:solidFill>
                <a:effectLst/>
                <a:latin typeface="+mn-lt"/>
                <a:ea typeface="+mn-ea"/>
                <a:cs typeface="+mn-cs"/>
              </a:rPr>
              <a:t>年亞蘭的大馬色亡國，亞述、巴比倫、波斯、希臘相繼統治該地。亞歷山大大帝以後，該地受希臘影響甚深。西元前</a:t>
            </a:r>
            <a:r>
              <a:rPr lang="en-US" altLang="zh-TW" sz="1200" b="0" i="0" kern="1200" dirty="0">
                <a:solidFill>
                  <a:schemeClr val="tx1"/>
                </a:solidFill>
                <a:effectLst/>
                <a:latin typeface="+mn-lt"/>
                <a:ea typeface="+mn-ea"/>
                <a:cs typeface="+mn-cs"/>
              </a:rPr>
              <a:t>64</a:t>
            </a:r>
            <a:r>
              <a:rPr lang="zh-TW" altLang="en-US" sz="1200" b="0" i="0" kern="1200" dirty="0">
                <a:solidFill>
                  <a:schemeClr val="tx1"/>
                </a:solidFill>
                <a:effectLst/>
                <a:latin typeface="+mn-lt"/>
                <a:ea typeface="+mn-ea"/>
                <a:cs typeface="+mn-cs"/>
              </a:rPr>
              <a:t>年，成為羅馬的敘利亞省，故</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新約聖經</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中稱該地為「敘利亞」。</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民</a:t>
            </a:r>
            <a:r>
              <a:rPr lang="en-US" altLang="zh-TW" sz="1200" b="0" i="0" kern="1200" dirty="0">
                <a:solidFill>
                  <a:schemeClr val="tx1"/>
                </a:solidFill>
                <a:effectLst/>
                <a:latin typeface="+mn-lt"/>
                <a:ea typeface="+mn-ea"/>
                <a:cs typeface="+mn-cs"/>
              </a:rPr>
              <a:t>23:7</a:t>
            </a:r>
            <a:r>
              <a:rPr lang="zh-TW" altLang="en-US" sz="1200" b="0" i="0" kern="1200" dirty="0">
                <a:solidFill>
                  <a:schemeClr val="tx1"/>
                </a:solidFill>
                <a:effectLst/>
                <a:latin typeface="+mn-lt"/>
                <a:ea typeface="+mn-ea"/>
                <a:cs typeface="+mn-cs"/>
              </a:rPr>
              <a:t>；撒下</a:t>
            </a:r>
            <a:r>
              <a:rPr lang="en-US" altLang="zh-TW" sz="1200" b="0" i="0" kern="1200" dirty="0">
                <a:solidFill>
                  <a:schemeClr val="tx1"/>
                </a:solidFill>
                <a:effectLst/>
                <a:latin typeface="+mn-lt"/>
                <a:ea typeface="+mn-ea"/>
                <a:cs typeface="+mn-cs"/>
              </a:rPr>
              <a:t>8:3-8</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15:8</a:t>
            </a:r>
            <a:r>
              <a:rPr lang="zh-TW" altLang="en-US" sz="1200" b="0" i="0" kern="1200" dirty="0">
                <a:solidFill>
                  <a:schemeClr val="tx1"/>
                </a:solidFill>
                <a:effectLst/>
                <a:latin typeface="+mn-lt"/>
                <a:ea typeface="+mn-ea"/>
                <a:cs typeface="+mn-cs"/>
              </a:rPr>
              <a:t>；王上</a:t>
            </a:r>
            <a:r>
              <a:rPr lang="en-US" altLang="zh-TW" sz="1200" b="0" i="0" kern="1200" dirty="0">
                <a:solidFill>
                  <a:schemeClr val="tx1"/>
                </a:solidFill>
                <a:effectLst/>
                <a:latin typeface="+mn-lt"/>
                <a:ea typeface="+mn-ea"/>
                <a:cs typeface="+mn-cs"/>
              </a:rPr>
              <a:t>10:29</a:t>
            </a:r>
            <a:r>
              <a:rPr lang="zh-TW" altLang="en-US" sz="1200" b="0" i="0" kern="1200" dirty="0">
                <a:solidFill>
                  <a:schemeClr val="tx1"/>
                </a:solidFill>
                <a:effectLst/>
                <a:latin typeface="+mn-lt"/>
                <a:ea typeface="+mn-ea"/>
                <a:cs typeface="+mn-cs"/>
              </a:rPr>
              <a:t>；王下</a:t>
            </a:r>
            <a:r>
              <a:rPr lang="en-US" altLang="zh-TW" sz="1200" b="0" i="0" kern="1200" dirty="0">
                <a:solidFill>
                  <a:schemeClr val="tx1"/>
                </a:solidFill>
                <a:effectLst/>
                <a:latin typeface="+mn-lt"/>
                <a:ea typeface="+mn-ea"/>
                <a:cs typeface="+mn-cs"/>
              </a:rPr>
              <a:t>5:1-14</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16:5</a:t>
            </a:r>
            <a:r>
              <a:rPr lang="zh-TW" altLang="en-US" sz="1200" b="0" i="0" kern="1200" dirty="0">
                <a:solidFill>
                  <a:schemeClr val="tx1"/>
                </a:solidFill>
                <a:effectLst/>
                <a:latin typeface="+mn-lt"/>
                <a:ea typeface="+mn-ea"/>
                <a:cs typeface="+mn-cs"/>
              </a:rPr>
              <a:t>；代上</a:t>
            </a:r>
            <a:r>
              <a:rPr lang="en-US" altLang="zh-TW" sz="1200" b="0" i="0" kern="1200" dirty="0">
                <a:solidFill>
                  <a:schemeClr val="tx1"/>
                </a:solidFill>
                <a:effectLst/>
                <a:latin typeface="+mn-lt"/>
                <a:ea typeface="+mn-ea"/>
                <a:cs typeface="+mn-cs"/>
              </a:rPr>
              <a:t>18:5-6</a:t>
            </a:r>
            <a:r>
              <a:rPr lang="zh-TW" altLang="en-US" sz="1200" b="0" i="0" kern="1200" dirty="0">
                <a:solidFill>
                  <a:schemeClr val="tx1"/>
                </a:solidFill>
                <a:effectLst/>
                <a:latin typeface="+mn-lt"/>
                <a:ea typeface="+mn-ea"/>
                <a:cs typeface="+mn-cs"/>
              </a:rPr>
              <a:t>；等</a:t>
            </a:r>
            <a:r>
              <a:rPr lang="en-US" altLang="zh-TW" sz="1200" b="0" i="0" kern="1200" dirty="0">
                <a:solidFill>
                  <a:schemeClr val="tx1"/>
                </a:solidFill>
                <a:effectLst/>
                <a:latin typeface="+mn-lt"/>
                <a:ea typeface="+mn-ea"/>
                <a:cs typeface="+mn-cs"/>
              </a:rPr>
              <a:t>)</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42</a:t>
            </a:fld>
            <a:endParaRPr lang="zh-HK" altLang="en-US"/>
          </a:p>
        </p:txBody>
      </p:sp>
    </p:spTree>
    <p:extLst>
      <p:ext uri="{BB962C8B-B14F-4D97-AF65-F5344CB8AC3E}">
        <p14:creationId xmlns:p14="http://schemas.microsoft.com/office/powerpoint/2010/main" val="1374940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古代亞蘭在以色列的北部和東北部，其範圍大約在伯拉大河西岸、奧郎特河上游、大馬色城以南這一區域。</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聖經</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中亞蘭地與亞蘭國常混用，是敘利亞南部各國的通稱，常特指以大馬色為首都的亞蘭國。著名巫師巴蘭曾居住於此。以色列人進軍迦南時，摩押王巴勒派人以重金從亞蘭請巴蘭來為自己祝福，並詛咒以色列；巴蘭卻遵從耶和華的旨意，祝福以色列人。大衛當以色列王時，一度戰勝亞蘭人，在大馬色的亞蘭地設防營，亞蘭人歸服他，向他進貢。大衛長子押沙龍為報仇，殺了同父異母弟暗嫩後逃到亞蘭地的基述，住了三年。所羅門時，用高價從這裡購買車馬。先知以利沙治癒了亞蘭元帥乃縵的大麻風。西元前</a:t>
            </a:r>
            <a:r>
              <a:rPr lang="en-US" altLang="zh-TW" sz="1200" b="0" i="0" kern="1200" dirty="0">
                <a:solidFill>
                  <a:schemeClr val="tx1"/>
                </a:solidFill>
                <a:effectLst/>
                <a:latin typeface="+mn-lt"/>
                <a:ea typeface="+mn-ea"/>
                <a:cs typeface="+mn-cs"/>
              </a:rPr>
              <a:t>8</a:t>
            </a:r>
            <a:r>
              <a:rPr lang="zh-TW" altLang="en-US" sz="1200" b="0" i="0" kern="1200" dirty="0">
                <a:solidFill>
                  <a:schemeClr val="tx1"/>
                </a:solidFill>
                <a:effectLst/>
                <a:latin typeface="+mn-lt"/>
                <a:ea typeface="+mn-ea"/>
                <a:cs typeface="+mn-cs"/>
              </a:rPr>
              <a:t>世紀前後，亞蘭、亞述、以色列等民族經常互相征戰，各有勝負。亞蘭王利汛進攻耶路撒冷，圍困亞哈斯，奪回以拉他，將猶大人從那裡趕出。西元前</a:t>
            </a:r>
            <a:r>
              <a:rPr lang="en-US" altLang="zh-TW" sz="1200" b="0" i="0" kern="1200" dirty="0">
                <a:solidFill>
                  <a:schemeClr val="tx1"/>
                </a:solidFill>
                <a:effectLst/>
                <a:latin typeface="+mn-lt"/>
                <a:ea typeface="+mn-ea"/>
                <a:cs typeface="+mn-cs"/>
              </a:rPr>
              <a:t>732</a:t>
            </a:r>
            <a:r>
              <a:rPr lang="zh-TW" altLang="en-US" sz="1200" b="0" i="0" kern="1200" dirty="0">
                <a:solidFill>
                  <a:schemeClr val="tx1"/>
                </a:solidFill>
                <a:effectLst/>
                <a:latin typeface="+mn-lt"/>
                <a:ea typeface="+mn-ea"/>
                <a:cs typeface="+mn-cs"/>
              </a:rPr>
              <a:t>年亞蘭的大馬色亡國，亞述、巴比倫、波斯、希臘相繼統治該地。亞歷山大大帝以後，該地受希臘影響甚深。西元前</a:t>
            </a:r>
            <a:r>
              <a:rPr lang="en-US" altLang="zh-TW" sz="1200" b="0" i="0" kern="1200" dirty="0">
                <a:solidFill>
                  <a:schemeClr val="tx1"/>
                </a:solidFill>
                <a:effectLst/>
                <a:latin typeface="+mn-lt"/>
                <a:ea typeface="+mn-ea"/>
                <a:cs typeface="+mn-cs"/>
              </a:rPr>
              <a:t>64</a:t>
            </a:r>
            <a:r>
              <a:rPr lang="zh-TW" altLang="en-US" sz="1200" b="0" i="0" kern="1200" dirty="0">
                <a:solidFill>
                  <a:schemeClr val="tx1"/>
                </a:solidFill>
                <a:effectLst/>
                <a:latin typeface="+mn-lt"/>
                <a:ea typeface="+mn-ea"/>
                <a:cs typeface="+mn-cs"/>
              </a:rPr>
              <a:t>年，成為羅馬的敘利亞省，故</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新約聖經</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中稱該地為「敘利亞」。</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民</a:t>
            </a:r>
            <a:r>
              <a:rPr lang="en-US" altLang="zh-TW" sz="1200" b="0" i="0" kern="1200" dirty="0">
                <a:solidFill>
                  <a:schemeClr val="tx1"/>
                </a:solidFill>
                <a:effectLst/>
                <a:latin typeface="+mn-lt"/>
                <a:ea typeface="+mn-ea"/>
                <a:cs typeface="+mn-cs"/>
              </a:rPr>
              <a:t>23:7</a:t>
            </a:r>
            <a:r>
              <a:rPr lang="zh-TW" altLang="en-US" sz="1200" b="0" i="0" kern="1200" dirty="0">
                <a:solidFill>
                  <a:schemeClr val="tx1"/>
                </a:solidFill>
                <a:effectLst/>
                <a:latin typeface="+mn-lt"/>
                <a:ea typeface="+mn-ea"/>
                <a:cs typeface="+mn-cs"/>
              </a:rPr>
              <a:t>；撒下</a:t>
            </a:r>
            <a:r>
              <a:rPr lang="en-US" altLang="zh-TW" sz="1200" b="0" i="0" kern="1200" dirty="0">
                <a:solidFill>
                  <a:schemeClr val="tx1"/>
                </a:solidFill>
                <a:effectLst/>
                <a:latin typeface="+mn-lt"/>
                <a:ea typeface="+mn-ea"/>
                <a:cs typeface="+mn-cs"/>
              </a:rPr>
              <a:t>8:3-8</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15:8</a:t>
            </a:r>
            <a:r>
              <a:rPr lang="zh-TW" altLang="en-US" sz="1200" b="0" i="0" kern="1200" dirty="0">
                <a:solidFill>
                  <a:schemeClr val="tx1"/>
                </a:solidFill>
                <a:effectLst/>
                <a:latin typeface="+mn-lt"/>
                <a:ea typeface="+mn-ea"/>
                <a:cs typeface="+mn-cs"/>
              </a:rPr>
              <a:t>；王上</a:t>
            </a:r>
            <a:r>
              <a:rPr lang="en-US" altLang="zh-TW" sz="1200" b="0" i="0" kern="1200" dirty="0">
                <a:solidFill>
                  <a:schemeClr val="tx1"/>
                </a:solidFill>
                <a:effectLst/>
                <a:latin typeface="+mn-lt"/>
                <a:ea typeface="+mn-ea"/>
                <a:cs typeface="+mn-cs"/>
              </a:rPr>
              <a:t>10:29</a:t>
            </a:r>
            <a:r>
              <a:rPr lang="zh-TW" altLang="en-US" sz="1200" b="0" i="0" kern="1200" dirty="0">
                <a:solidFill>
                  <a:schemeClr val="tx1"/>
                </a:solidFill>
                <a:effectLst/>
                <a:latin typeface="+mn-lt"/>
                <a:ea typeface="+mn-ea"/>
                <a:cs typeface="+mn-cs"/>
              </a:rPr>
              <a:t>；王下</a:t>
            </a:r>
            <a:r>
              <a:rPr lang="en-US" altLang="zh-TW" sz="1200" b="0" i="0" kern="1200" dirty="0">
                <a:solidFill>
                  <a:schemeClr val="tx1"/>
                </a:solidFill>
                <a:effectLst/>
                <a:latin typeface="+mn-lt"/>
                <a:ea typeface="+mn-ea"/>
                <a:cs typeface="+mn-cs"/>
              </a:rPr>
              <a:t>5:1-14</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16:5</a:t>
            </a:r>
            <a:r>
              <a:rPr lang="zh-TW" altLang="en-US" sz="1200" b="0" i="0" kern="1200" dirty="0">
                <a:solidFill>
                  <a:schemeClr val="tx1"/>
                </a:solidFill>
                <a:effectLst/>
                <a:latin typeface="+mn-lt"/>
                <a:ea typeface="+mn-ea"/>
                <a:cs typeface="+mn-cs"/>
              </a:rPr>
              <a:t>；代上</a:t>
            </a:r>
            <a:r>
              <a:rPr lang="en-US" altLang="zh-TW" sz="1200" b="0" i="0" kern="1200" dirty="0">
                <a:solidFill>
                  <a:schemeClr val="tx1"/>
                </a:solidFill>
                <a:effectLst/>
                <a:latin typeface="+mn-lt"/>
                <a:ea typeface="+mn-ea"/>
                <a:cs typeface="+mn-cs"/>
              </a:rPr>
              <a:t>18:5-6</a:t>
            </a:r>
            <a:r>
              <a:rPr lang="zh-TW" altLang="en-US" sz="1200" b="0" i="0" kern="1200" dirty="0">
                <a:solidFill>
                  <a:schemeClr val="tx1"/>
                </a:solidFill>
                <a:effectLst/>
                <a:latin typeface="+mn-lt"/>
                <a:ea typeface="+mn-ea"/>
                <a:cs typeface="+mn-cs"/>
              </a:rPr>
              <a:t>；等</a:t>
            </a:r>
            <a:r>
              <a:rPr lang="en-US" altLang="zh-TW" sz="1200" b="0" i="0" kern="1200" dirty="0">
                <a:solidFill>
                  <a:schemeClr val="tx1"/>
                </a:solidFill>
                <a:effectLst/>
                <a:latin typeface="+mn-lt"/>
                <a:ea typeface="+mn-ea"/>
                <a:cs typeface="+mn-cs"/>
              </a:rPr>
              <a:t>)</a:t>
            </a:r>
            <a:endParaRPr lang="zh-HK" altLang="en-US" dirty="0"/>
          </a:p>
          <a:p>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43</a:t>
            </a:fld>
            <a:endParaRPr lang="zh-HK" altLang="en-US"/>
          </a:p>
        </p:txBody>
      </p:sp>
    </p:spTree>
    <p:extLst>
      <p:ext uri="{BB962C8B-B14F-4D97-AF65-F5344CB8AC3E}">
        <p14:creationId xmlns:p14="http://schemas.microsoft.com/office/powerpoint/2010/main" val="2051600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舊約聖經，主要是用希伯來文寫，具有</a:t>
            </a:r>
            <a:r>
              <a:rPr lang="en-US" altLang="zh-TW" dirty="0"/>
              <a:t>22</a:t>
            </a:r>
            <a:r>
              <a:rPr lang="zh-TW" altLang="en-US" dirty="0"/>
              <a:t>个子字，但可惜不是流行用語，未被擄前只有以色列人用，</a:t>
            </a:r>
            <a:r>
              <a:rPr lang="en-US" altLang="zh-TW" dirty="0"/>
              <a:t>420</a:t>
            </a:r>
            <a:r>
              <a:rPr lang="zh-TW" altLang="en-US" dirty="0"/>
              <a:t>年至新約，整個中東階用亞蘭文。亞蘭文的字母完全相同，至到新約時期，民間用的是亞蘭文，宗教禮儀則用希伯來文。</a:t>
            </a:r>
            <a:endParaRPr lang="en-US" altLang="zh-TW" dirty="0"/>
          </a:p>
          <a:p>
            <a:r>
              <a:rPr lang="zh-TW" altLang="en-US" dirty="0"/>
              <a:t>叙事文提及「用希伯來</a:t>
            </a:r>
            <a:r>
              <a:rPr lang="zh-TW" altLang="en-US"/>
              <a:t>語」，那就大</a:t>
            </a:r>
            <a:r>
              <a:rPr lang="zh-TW" altLang="en-US" dirty="0"/>
              <a:t>多數是亞蘭文。</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44</a:t>
            </a:fld>
            <a:endParaRPr lang="zh-HK" altLang="en-US"/>
          </a:p>
        </p:txBody>
      </p:sp>
    </p:spTree>
    <p:extLst>
      <p:ext uri="{BB962C8B-B14F-4D97-AF65-F5344CB8AC3E}">
        <p14:creationId xmlns:p14="http://schemas.microsoft.com/office/powerpoint/2010/main" val="4013348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埃及人把俘虜的非利士人遷徙至迦南地的西南，那里也是非利士人落戶之地。從出土的物件，特別是陶器</a:t>
            </a:r>
            <a:r>
              <a:rPr lang="en-US" altLang="zh-TW" dirty="0"/>
              <a:t>(</a:t>
            </a:r>
            <a:r>
              <a:rPr lang="zh-TW" altLang="en-US" dirty="0"/>
              <a:t>圖二</a:t>
            </a:r>
            <a:r>
              <a:rPr lang="en-US" altLang="zh-TW" dirty="0"/>
              <a:t>)</a:t>
            </a:r>
            <a:r>
              <a:rPr lang="zh-TW" altLang="en-US" dirty="0"/>
              <a:t>，我們可以看到非利士人很快的就融入當地的文化。開始的時候，他們制作的陶器還有過去在愛琴海岸時的特色，但以后發掘的陶器就漸漸自成一格。圖一所示是一副在</a:t>
            </a:r>
            <a:r>
              <a:rPr lang="en-US" altLang="zh-TW" dirty="0" err="1"/>
              <a:t>Bethshean</a:t>
            </a:r>
            <a:r>
              <a:rPr lang="en-US" altLang="zh-TW" dirty="0"/>
              <a:t> </a:t>
            </a:r>
            <a:r>
              <a:rPr lang="zh-TW" altLang="en-US" dirty="0"/>
              <a:t>發現的非利士人的土制人像棺材，很像埃及人的木乃伊。</a:t>
            </a:r>
          </a:p>
          <a:p>
            <a:endParaRPr lang="zh-TW" altLang="en-US" dirty="0"/>
          </a:p>
          <a:p>
            <a:r>
              <a:rPr lang="zh-TW" altLang="en-US" dirty="0"/>
              <a:t>撒上十三：</a:t>
            </a:r>
            <a:r>
              <a:rPr lang="en-US" altLang="zh-TW" dirty="0"/>
              <a:t>19 - 20   “</a:t>
            </a:r>
            <a:r>
              <a:rPr lang="zh-TW" altLang="en-US" dirty="0"/>
              <a:t>那時，以色列全地沒有一個鐵匠</a:t>
            </a:r>
            <a:r>
              <a:rPr lang="en-US" altLang="zh-TW" dirty="0"/>
              <a:t>﹔</a:t>
            </a:r>
            <a:r>
              <a:rPr lang="zh-TW" altLang="en-US" dirty="0"/>
              <a:t>因為非利士人說，恐怕希伯來人制造刀槍。以色列人要磨、犁、斧、鏟，就下到非利士人那里去磨。”從這節經文可知，非利士人是精通鐵器制作的，是他們引進了冶鐵技朮和大量的鐵器到迦南地。</a:t>
            </a:r>
          </a:p>
          <a:p>
            <a:endParaRPr lang="zh-TW" altLang="en-US" dirty="0"/>
          </a:p>
          <a:p>
            <a:r>
              <a:rPr lang="zh-TW" altLang="en-US" dirty="0"/>
              <a:t>非利士人不斷的攪擾以色列人，一直到撒下八：</a:t>
            </a:r>
            <a:r>
              <a:rPr lang="en-US" altLang="zh-TW" dirty="0"/>
              <a:t>1</a:t>
            </a:r>
            <a:r>
              <a:rPr lang="zh-TW" altLang="en-US" dirty="0"/>
              <a:t>，我們才看到大衛王把他們治服，從他們手下奪取了京城的權柄。但在大衛王國分裂之后，非利士人又重新抬頭。在摩一：</a:t>
            </a:r>
            <a:r>
              <a:rPr lang="en-US" altLang="zh-TW" dirty="0"/>
              <a:t>6 - 8</a:t>
            </a:r>
            <a:r>
              <a:rPr lang="zh-TW" altLang="en-US" dirty="0"/>
              <a:t>，先知預言他們“所余剩的必都滅亡。”經過了亞述帝國的統治后，歷史上“非利士”的名字就不再出現了。主前五世紀的希臘史學家希羅多德</a:t>
            </a:r>
            <a:r>
              <a:rPr lang="en-US" altLang="zh-TW" dirty="0"/>
              <a:t>(Herodotus)</a:t>
            </a:r>
            <a:r>
              <a:rPr lang="zh-TW" altLang="en-US" dirty="0"/>
              <a:t>提到迦南地西南部分的住民時，他說那里住的是阿拉伯人</a:t>
            </a:r>
            <a:r>
              <a:rPr lang="en-US" altLang="zh-TW" dirty="0"/>
              <a:t>(Arabians)</a:t>
            </a:r>
            <a:r>
              <a:rPr lang="zh-TW" altLang="en-US" dirty="0"/>
              <a:t>，可見非利士人已經被取代了。</a:t>
            </a:r>
          </a:p>
          <a:p>
            <a:endParaRPr lang="zh-TW" altLang="en-US" dirty="0"/>
          </a:p>
          <a:p>
            <a:r>
              <a:rPr lang="zh-TW" altLang="en-US" dirty="0"/>
              <a:t>從</a:t>
            </a:r>
            <a:r>
              <a:rPr lang="en-US" altLang="zh-TW" dirty="0"/>
              <a:t>1996</a:t>
            </a:r>
            <a:r>
              <a:rPr lang="zh-TW" altLang="en-US" dirty="0"/>
              <a:t>年開始，在</a:t>
            </a:r>
            <a:r>
              <a:rPr lang="en-US" altLang="zh-TW" dirty="0"/>
              <a:t>Dr. </a:t>
            </a:r>
            <a:r>
              <a:rPr lang="en-US" altLang="zh-TW" dirty="0" err="1"/>
              <a:t>Aren</a:t>
            </a:r>
            <a:r>
              <a:rPr lang="en-US" altLang="zh-TW" dirty="0"/>
              <a:t> </a:t>
            </a:r>
            <a:r>
              <a:rPr lang="en-US" altLang="zh-TW" dirty="0" err="1"/>
              <a:t>M.Maeir</a:t>
            </a:r>
            <a:r>
              <a:rPr lang="en-US" altLang="zh-TW" dirty="0"/>
              <a:t> (Institute of Archaeology, Bar </a:t>
            </a:r>
            <a:r>
              <a:rPr lang="en-US" altLang="zh-TW" dirty="0" err="1"/>
              <a:t>Ilan</a:t>
            </a:r>
            <a:r>
              <a:rPr lang="en-US" altLang="zh-TW" dirty="0"/>
              <a:t> University) </a:t>
            </a:r>
            <a:r>
              <a:rPr lang="zh-TW" altLang="en-US" dirty="0"/>
              <a:t>的率領下，考古學家們在非利士地的迦特</a:t>
            </a:r>
            <a:r>
              <a:rPr lang="en-US" altLang="zh-TW" dirty="0"/>
              <a:t>(Gath)</a:t>
            </a:r>
            <a:r>
              <a:rPr lang="zh-TW" altLang="en-US" dirty="0"/>
              <a:t>土丘，</a:t>
            </a:r>
            <a:r>
              <a:rPr lang="en-US" altLang="zh-TW" dirty="0"/>
              <a:t>Tell </a:t>
            </a:r>
            <a:r>
              <a:rPr lang="en-US" altLang="zh-TW" dirty="0" err="1"/>
              <a:t>es</a:t>
            </a:r>
            <a:r>
              <a:rPr lang="en-US" altLang="zh-TW" dirty="0"/>
              <a:t> - Safi </a:t>
            </a:r>
            <a:r>
              <a:rPr lang="zh-TW" altLang="en-US" dirty="0"/>
              <a:t>進行挖掘，收獲頗多。挖掘顯示，在主前八世紀左右，此城受到極大的破壞，跟聖經王下十二：</a:t>
            </a:r>
            <a:r>
              <a:rPr lang="en-US" altLang="zh-TW" dirty="0"/>
              <a:t>18 “</a:t>
            </a:r>
            <a:r>
              <a:rPr lang="zh-TW" altLang="en-US" dirty="0"/>
              <a:t>那時，亞蘭王哈薛</a:t>
            </a:r>
            <a:r>
              <a:rPr lang="en-US" altLang="zh-TW" dirty="0"/>
              <a:t>(</a:t>
            </a:r>
            <a:r>
              <a:rPr lang="en-US" altLang="zh-TW" dirty="0" err="1"/>
              <a:t>Hazael</a:t>
            </a:r>
            <a:r>
              <a:rPr lang="en-US" altLang="zh-TW" dirty="0"/>
              <a:t>)</a:t>
            </a:r>
            <a:r>
              <a:rPr lang="zh-TW" altLang="en-US" dirty="0"/>
              <a:t>上來攻打迦特，攻取了。。。</a:t>
            </a:r>
            <a:r>
              <a:rPr lang="en-US" altLang="zh-TW" dirty="0"/>
              <a:t>)</a:t>
            </a:r>
            <a:r>
              <a:rPr lang="zh-TW" altLang="en-US" dirty="0"/>
              <a:t>的記載很吻合。在土丘周圍，還發現攻城時敵軍所挖掘的壕溝</a:t>
            </a:r>
            <a:r>
              <a:rPr lang="en-US" altLang="zh-TW" dirty="0"/>
              <a:t>(trenches)</a:t>
            </a:r>
            <a:r>
              <a:rPr lang="zh-TW" altLang="en-US" dirty="0"/>
              <a:t>，研究工作還在進行當中，相信不久的將來，石頭還會對我們說話。</a:t>
            </a:r>
          </a:p>
          <a:p>
            <a:endParaRPr lang="zh-TW" altLang="en-US" dirty="0"/>
          </a:p>
          <a:p>
            <a:r>
              <a:rPr lang="zh-TW" altLang="en-US" dirty="0"/>
              <a:t>嚴格說來，現在的“巴勒斯坦人”</a:t>
            </a:r>
            <a:r>
              <a:rPr lang="en-US" altLang="zh-TW" dirty="0"/>
              <a:t>(Palestinian)</a:t>
            </a:r>
            <a:r>
              <a:rPr lang="zh-TW" altLang="en-US" dirty="0"/>
              <a:t>并不是過去的非利士人</a:t>
            </a:r>
            <a:r>
              <a:rPr lang="en-US" altLang="zh-TW" dirty="0"/>
              <a:t>(</a:t>
            </a:r>
            <a:r>
              <a:rPr lang="en-US" altLang="zh-TW" dirty="0" err="1"/>
              <a:t>Philistian</a:t>
            </a:r>
            <a:r>
              <a:rPr lang="en-US" altLang="zh-TW" dirty="0"/>
              <a:t>)</a:t>
            </a:r>
            <a:r>
              <a:rPr lang="zh-TW" altLang="en-US" dirty="0"/>
              <a:t>。他們跟以色列人的恩恩怨怨，大概要等到主再來的時候，才能獲得解決。</a:t>
            </a:r>
          </a:p>
          <a:p>
            <a:endParaRPr lang="zh-TW" altLang="en-US" dirty="0"/>
          </a:p>
          <a:p>
            <a:endParaRPr lang="zh-HK" altLang="en-US" dirty="0"/>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45</a:t>
            </a:fld>
            <a:endParaRPr lang="zh-HK" altLang="en-US"/>
          </a:p>
        </p:txBody>
      </p:sp>
    </p:spTree>
    <p:extLst>
      <p:ext uri="{BB962C8B-B14F-4D97-AF65-F5344CB8AC3E}">
        <p14:creationId xmlns:p14="http://schemas.microsoft.com/office/powerpoint/2010/main" val="366870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從士師記開始，非利士人就很顯著地在地中海東南岸的一塊平原上落戶。他們有五個大城，就是迦薩</a:t>
            </a:r>
            <a:r>
              <a:rPr lang="en-US" altLang="zh-TW" dirty="0"/>
              <a:t>(</a:t>
            </a:r>
            <a:r>
              <a:rPr lang="en-US" altLang="zh-TW" dirty="0" err="1"/>
              <a:t>Gasa</a:t>
            </a:r>
            <a:r>
              <a:rPr lang="en-US" altLang="zh-TW" dirty="0"/>
              <a:t>)</a:t>
            </a:r>
            <a:r>
              <a:rPr lang="zh-TW" altLang="en-US" dirty="0"/>
              <a:t>、迦特</a:t>
            </a:r>
            <a:r>
              <a:rPr lang="en-US" altLang="zh-TW" dirty="0"/>
              <a:t>(Gath)</a:t>
            </a:r>
            <a:r>
              <a:rPr lang="zh-TW" altLang="en-US" dirty="0"/>
              <a:t>、亞實基倫</a:t>
            </a:r>
            <a:r>
              <a:rPr lang="en-US" altLang="zh-TW" dirty="0"/>
              <a:t>(Ashkelon)</a:t>
            </a:r>
            <a:r>
              <a:rPr lang="zh-TW" altLang="en-US" dirty="0"/>
              <a:t>、亞實突</a:t>
            </a:r>
            <a:r>
              <a:rPr lang="en-US" altLang="zh-TW" dirty="0"/>
              <a:t>(Ashdod)</a:t>
            </a:r>
            <a:r>
              <a:rPr lang="zh-TW" altLang="en-US" dirty="0"/>
              <a:t>和以革倫</a:t>
            </a:r>
            <a:r>
              <a:rPr lang="en-US" altLang="zh-TW" dirty="0"/>
              <a:t>(</a:t>
            </a:r>
            <a:r>
              <a:rPr lang="en-US" altLang="zh-TW" dirty="0" err="1"/>
              <a:t>Ekron</a:t>
            </a:r>
            <a:r>
              <a:rPr lang="en-US" altLang="zh-TW" dirty="0"/>
              <a:t>)</a:t>
            </a:r>
            <a:r>
              <a:rPr lang="zh-TW" altLang="en-US" dirty="0"/>
              <a:t>。</a:t>
            </a:r>
            <a:r>
              <a:rPr lang="en-US" altLang="zh-TW" dirty="0"/>
              <a:t>(</a:t>
            </a:r>
            <a:r>
              <a:rPr lang="zh-TW" altLang="en-US" dirty="0"/>
              <a:t>圖四</a:t>
            </a:r>
            <a:r>
              <a:rPr lang="en-US" altLang="zh-TW" dirty="0"/>
              <a:t>)</a:t>
            </a:r>
            <a:r>
              <a:rPr lang="zh-TW" altLang="en-US" dirty="0"/>
              <a:t>參孫跟非利士人的爭戰是大家所熟悉的。以后，他們一直都是以色列人的大敵，在非利士人最強之時，曾入侵到伯珊、基利波山、密抹等地。</a:t>
            </a:r>
          </a:p>
          <a:p>
            <a:endParaRPr lang="zh-TW" altLang="en-US" dirty="0"/>
          </a:p>
          <a:p>
            <a:r>
              <a:rPr lang="zh-TW" altLang="en-US" dirty="0"/>
              <a:t>從出埃及的記載，非利士人并不是迦南地的原住民。那么，他們究竟是從什么地方來的呢？根據創世記十：</a:t>
            </a:r>
            <a:r>
              <a:rPr lang="en-US" altLang="zh-TW" dirty="0"/>
              <a:t>14 </a:t>
            </a:r>
            <a:r>
              <a:rPr lang="zh-TW" altLang="en-US" dirty="0"/>
              <a:t>說：“含的兒子是古實、麥西、弗、迦南。。。麥西生。。。迦斯路希人、迦斐托人</a:t>
            </a:r>
            <a:r>
              <a:rPr lang="en-US" altLang="zh-TW" dirty="0"/>
              <a:t>﹔</a:t>
            </a:r>
            <a:r>
              <a:rPr lang="zh-TW" altLang="en-US" dirty="0"/>
              <a:t>從迦斐托出來的有非利士人。</a:t>
            </a:r>
            <a:r>
              <a:rPr lang="en-US" altLang="zh-TW" dirty="0"/>
              <a:t>(</a:t>
            </a:r>
            <a:r>
              <a:rPr lang="zh-TW" altLang="en-US" dirty="0"/>
              <a:t>英文聖經是</a:t>
            </a:r>
            <a:r>
              <a:rPr lang="en-US" altLang="zh-TW" dirty="0"/>
              <a:t>..</a:t>
            </a:r>
            <a:r>
              <a:rPr lang="en-US" altLang="zh-TW" dirty="0" err="1"/>
              <a:t>Casluhim</a:t>
            </a:r>
            <a:r>
              <a:rPr lang="en-US" altLang="zh-TW" dirty="0"/>
              <a:t> (from which came the Philistines) and </a:t>
            </a:r>
            <a:r>
              <a:rPr lang="en-US" altLang="zh-TW" dirty="0" err="1"/>
              <a:t>Caphtorim</a:t>
            </a:r>
            <a:r>
              <a:rPr lang="en-US" altLang="zh-TW" dirty="0"/>
              <a:t>)”</a:t>
            </a:r>
            <a:r>
              <a:rPr lang="zh-TW" altLang="en-US" dirty="0"/>
              <a:t>亞伯拉罕和以撒都曾經跟非利士人打交道</a:t>
            </a:r>
            <a:r>
              <a:rPr lang="en-US" altLang="zh-TW" dirty="0"/>
              <a:t>(</a:t>
            </a:r>
            <a:r>
              <a:rPr lang="zh-TW" altLang="en-US" dirty="0"/>
              <a:t>創二十一：</a:t>
            </a:r>
            <a:r>
              <a:rPr lang="en-US" altLang="zh-TW" dirty="0"/>
              <a:t>32</a:t>
            </a:r>
            <a:r>
              <a:rPr lang="zh-TW" altLang="en-US" dirty="0"/>
              <a:t>、</a:t>
            </a:r>
            <a:r>
              <a:rPr lang="en-US" altLang="zh-TW" dirty="0"/>
              <a:t>34</a:t>
            </a:r>
            <a:r>
              <a:rPr lang="zh-TW" altLang="en-US" dirty="0"/>
              <a:t>，二十六：</a:t>
            </a:r>
            <a:r>
              <a:rPr lang="en-US" altLang="zh-TW" dirty="0"/>
              <a:t>1</a:t>
            </a:r>
            <a:r>
              <a:rPr lang="zh-TW" altLang="en-US" dirty="0"/>
              <a:t>、</a:t>
            </a:r>
            <a:r>
              <a:rPr lang="en-US" altLang="zh-TW" dirty="0"/>
              <a:t>18)</a:t>
            </a:r>
            <a:r>
              <a:rPr lang="zh-TW" altLang="en-US" dirty="0"/>
              <a:t>，但他們只是曇花一現，在迦南地并沒有什么顯著的地位。但在士師記，我們就看到他們已經成為以色列人的死敵。從聖經以外的資料，我們可以知道他們是從哪里來的。</a:t>
            </a:r>
          </a:p>
          <a:p>
            <a:endParaRPr lang="zh-TW" altLang="en-US" dirty="0"/>
          </a:p>
          <a:p>
            <a:r>
              <a:rPr lang="zh-TW" altLang="en-US" dirty="0"/>
              <a:t>原來古埃及是第一個跟非利士人打交道的國家。蘭塞</a:t>
            </a:r>
            <a:r>
              <a:rPr lang="en-US" altLang="zh-TW" dirty="0"/>
              <a:t>II(Ramesses II</a:t>
            </a:r>
            <a:r>
              <a:rPr lang="zh-TW" altLang="en-US" dirty="0"/>
              <a:t>，</a:t>
            </a:r>
            <a:r>
              <a:rPr lang="en-US" altLang="zh-TW" dirty="0"/>
              <a:t>1279 - 1212BC)</a:t>
            </a:r>
            <a:r>
              <a:rPr lang="zh-TW" altLang="en-US" dirty="0"/>
              <a:t>和他兒子</a:t>
            </a:r>
            <a:r>
              <a:rPr lang="en-US" altLang="zh-TW" dirty="0" err="1"/>
              <a:t>Merneptah</a:t>
            </a:r>
            <a:r>
              <a:rPr lang="en-US" altLang="zh-TW" dirty="0"/>
              <a:t> </a:t>
            </a:r>
            <a:r>
              <a:rPr lang="zh-TW" altLang="en-US" dirty="0"/>
              <a:t>兩個法老在任期間，就曾跟他們打過戰。埃及稱他們為“海上之民”</a:t>
            </a:r>
            <a:r>
              <a:rPr lang="en-US" altLang="zh-TW" dirty="0"/>
              <a:t>(The Sea People)</a:t>
            </a:r>
            <a:r>
              <a:rPr lang="zh-TW" altLang="en-US" dirty="0"/>
              <a:t>。他們似乎源自愛琴海地區，乘船侵入埃及尼羅河畔、地中海沿岸的赫人</a:t>
            </a:r>
            <a:r>
              <a:rPr lang="en-US" altLang="zh-TW" dirty="0"/>
              <a:t>(Hittites,</a:t>
            </a:r>
            <a:r>
              <a:rPr lang="zh-TW" altLang="en-US" dirty="0"/>
              <a:t>在土耳其</a:t>
            </a:r>
            <a:r>
              <a:rPr lang="en-US" altLang="zh-TW" dirty="0"/>
              <a:t>)</a:t>
            </a:r>
            <a:r>
              <a:rPr lang="zh-TW" altLang="en-US" dirty="0"/>
              <a:t>地區、</a:t>
            </a:r>
            <a:r>
              <a:rPr lang="en-US" altLang="zh-TW" dirty="0"/>
              <a:t>Carchemish</a:t>
            </a:r>
            <a:r>
              <a:rPr lang="zh-TW" altLang="en-US" dirty="0"/>
              <a:t>、</a:t>
            </a:r>
            <a:r>
              <a:rPr lang="en-US" altLang="zh-TW" dirty="0"/>
              <a:t>Cyprus(</a:t>
            </a:r>
            <a:r>
              <a:rPr lang="zh-TW" altLang="en-US" dirty="0"/>
              <a:t>塞埔魯士</a:t>
            </a:r>
            <a:r>
              <a:rPr lang="en-US" altLang="zh-TW" dirty="0"/>
              <a:t>)</a:t>
            </a:r>
            <a:r>
              <a:rPr lang="zh-TW" altLang="en-US" dirty="0"/>
              <a:t>，和迦南地。出沒的時間大約在銅器時代后期</a:t>
            </a:r>
            <a:r>
              <a:rPr lang="en-US" altLang="zh-TW" dirty="0"/>
              <a:t>(1400 - 1200BC)</a:t>
            </a:r>
            <a:r>
              <a:rPr lang="zh-TW" altLang="en-US" dirty="0"/>
              <a:t>和鐵器時代前期</a:t>
            </a:r>
            <a:r>
              <a:rPr lang="en-US" altLang="zh-TW" dirty="0"/>
              <a:t>(1200 - 1150BC)</a:t>
            </a:r>
            <a:r>
              <a:rPr lang="zh-TW" altLang="en-US" dirty="0"/>
              <a:t>，剛好是聖經的士師記時代。在埃及蘭塞</a:t>
            </a:r>
            <a:r>
              <a:rPr lang="en-US" altLang="zh-TW" dirty="0"/>
              <a:t>III(Ramesses III)</a:t>
            </a:r>
            <a:r>
              <a:rPr lang="zh-TW" altLang="en-US" dirty="0"/>
              <a:t>當法老的時候，他就曾在</a:t>
            </a:r>
            <a:r>
              <a:rPr lang="en-US" altLang="zh-TW" dirty="0"/>
              <a:t>1175BC </a:t>
            </a:r>
            <a:r>
              <a:rPr lang="zh-TW" altLang="en-US" dirty="0"/>
              <a:t>與非利士人大戰，并殺死近</a:t>
            </a:r>
            <a:r>
              <a:rPr lang="en-US" altLang="zh-TW" dirty="0"/>
              <a:t>12000</a:t>
            </a:r>
            <a:r>
              <a:rPr lang="zh-TW" altLang="en-US" dirty="0"/>
              <a:t>名士兵。在埃及的壁畫上，我們還可以清楚看到非利士人兵士的模樣，他們頭戴羽毛狀的頭飾，手持長矛和錐形的劍，以及一個圓盾。</a:t>
            </a:r>
            <a:r>
              <a:rPr lang="en-US" altLang="zh-TW" dirty="0"/>
              <a:t>(</a:t>
            </a:r>
            <a:r>
              <a:rPr lang="zh-TW" altLang="en-US" dirty="0"/>
              <a:t>圖三</a:t>
            </a:r>
            <a:r>
              <a:rPr lang="en-US" altLang="zh-TW" dirty="0"/>
              <a:t>)</a:t>
            </a:r>
          </a:p>
          <a:p>
            <a:endParaRPr lang="en-US" altLang="zh-TW"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46</a:t>
            </a:fld>
            <a:endParaRPr lang="zh-HK" altLang="en-US"/>
          </a:p>
        </p:txBody>
      </p:sp>
    </p:spTree>
    <p:extLst>
      <p:ext uri="{BB962C8B-B14F-4D97-AF65-F5344CB8AC3E}">
        <p14:creationId xmlns:p14="http://schemas.microsoft.com/office/powerpoint/2010/main" val="16226085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TW" dirty="0"/>
              <a:t>EL </a:t>
            </a:r>
            <a:r>
              <a:rPr lang="zh-TW" altLang="en-US" dirty="0"/>
              <a:t>伊勒 </a:t>
            </a:r>
            <a:r>
              <a:rPr lang="en-US" altLang="zh-TW" dirty="0"/>
              <a:t>– (</a:t>
            </a:r>
            <a:r>
              <a:rPr lang="zh-TW" altLang="en-US" dirty="0"/>
              <a:t>創</a:t>
            </a:r>
            <a:r>
              <a:rPr lang="en-US" altLang="zh-TW" dirty="0"/>
              <a:t>14:8)</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14:18 </a:t>
            </a:r>
            <a:r>
              <a:rPr lang="zh-TW" altLang="en-US" sz="1200" b="0" i="0" kern="1200" dirty="0">
                <a:solidFill>
                  <a:schemeClr val="tx1"/>
                </a:solidFill>
                <a:effectLst/>
                <a:latin typeface="+mn-lt"/>
                <a:ea typeface="+mn-ea"/>
                <a:cs typeface="+mn-cs"/>
              </a:rPr>
              <a:t>又有撒冷王麥基洗德、帶著餅和酒、出來迎接．他是至高　神 </a:t>
            </a:r>
            <a:r>
              <a:rPr lang="en-US" altLang="zh-TW" sz="1200" b="0" i="0" kern="1200" dirty="0">
                <a:solidFill>
                  <a:schemeClr val="tx1"/>
                </a:solidFill>
                <a:effectLst/>
                <a:latin typeface="+mn-lt"/>
                <a:ea typeface="+mn-ea"/>
                <a:cs typeface="+mn-cs"/>
              </a:rPr>
              <a:t>(EL)</a:t>
            </a:r>
            <a:r>
              <a:rPr lang="zh-TW" altLang="en-US" sz="1200" b="0" i="0" kern="1200" dirty="0">
                <a:solidFill>
                  <a:schemeClr val="tx1"/>
                </a:solidFill>
                <a:effectLst/>
                <a:latin typeface="+mn-lt"/>
                <a:ea typeface="+mn-ea"/>
                <a:cs typeface="+mn-cs"/>
              </a:rPr>
              <a:t>的祭司。</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眾神之首，慈祥，伸手祝福各神。</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聖經借用</a:t>
            </a:r>
            <a:r>
              <a:rPr lang="en-US" altLang="zh-TW" sz="1200" b="0" i="0" kern="1200" dirty="0">
                <a:solidFill>
                  <a:schemeClr val="tx1"/>
                </a:solidFill>
                <a:effectLst/>
                <a:latin typeface="+mn-lt"/>
                <a:ea typeface="+mn-ea"/>
                <a:cs typeface="+mn-cs"/>
              </a:rPr>
              <a:t>EL </a:t>
            </a:r>
            <a:r>
              <a:rPr lang="zh-TW" altLang="en-US" sz="1200" b="0" i="0" kern="1200" dirty="0">
                <a:solidFill>
                  <a:schemeClr val="tx1"/>
                </a:solidFill>
                <a:effectLst/>
                <a:latin typeface="+mn-lt"/>
                <a:ea typeface="+mn-ea"/>
                <a:cs typeface="+mn-cs"/>
              </a:rPr>
              <a:t>指獨一的神，</a:t>
            </a:r>
            <a:r>
              <a:rPr lang="en-US" altLang="zh-TW" sz="1200" b="0" i="0" kern="1200" dirty="0" err="1">
                <a:solidFill>
                  <a:schemeClr val="tx1"/>
                </a:solidFill>
                <a:effectLst/>
                <a:latin typeface="+mn-lt"/>
                <a:ea typeface="+mn-ea"/>
                <a:cs typeface="+mn-cs"/>
              </a:rPr>
              <a:t>elohim</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複數</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泛指一般的神</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47</a:t>
            </a:fld>
            <a:endParaRPr lang="zh-HK" altLang="en-US"/>
          </a:p>
        </p:txBody>
      </p:sp>
    </p:spTree>
    <p:extLst>
      <p:ext uri="{BB962C8B-B14F-4D97-AF65-F5344CB8AC3E}">
        <p14:creationId xmlns:p14="http://schemas.microsoft.com/office/powerpoint/2010/main" val="33549334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巴力</a:t>
            </a:r>
            <a:r>
              <a:rPr lang="en-US" altLang="zh-TW" dirty="0"/>
              <a:t>(</a:t>
            </a:r>
            <a:r>
              <a:rPr lang="zh-TW" altLang="en-US" dirty="0"/>
              <a:t>何二</a:t>
            </a:r>
            <a:r>
              <a:rPr lang="en-US" altLang="zh-TW" dirty="0"/>
              <a:t>8)</a:t>
            </a:r>
            <a:r>
              <a:rPr lang="zh-TW" altLang="en-US" dirty="0"/>
              <a:t>是氣候之神，手長矛或箭，頭上戴牛角冠</a:t>
            </a:r>
            <a:r>
              <a:rPr lang="en-US" altLang="zh-TW" dirty="0"/>
              <a:t>(power)</a:t>
            </a:r>
            <a:r>
              <a:rPr lang="zh-TW" altLang="en-US" dirty="0"/>
              <a:t>，長髮</a:t>
            </a:r>
            <a:r>
              <a:rPr lang="en-US" altLang="zh-TW" dirty="0"/>
              <a:t>(</a:t>
            </a:r>
            <a:r>
              <a:rPr lang="zh-TW" altLang="en-US" dirty="0"/>
              <a:t>活力</a:t>
            </a:r>
            <a:r>
              <a:rPr lang="en-US" altLang="zh-TW" dirty="0"/>
              <a:t>)</a:t>
            </a:r>
          </a:p>
          <a:p>
            <a:endParaRPr lang="en-US" altLang="zh-HK" dirty="0"/>
          </a:p>
          <a:p>
            <a:r>
              <a:rPr lang="zh-TW" altLang="en-US" dirty="0"/>
              <a:t>亞舍拉</a:t>
            </a:r>
            <a:r>
              <a:rPr lang="en-US" altLang="zh-TW" dirty="0" err="1"/>
              <a:t>Asherah</a:t>
            </a:r>
            <a:r>
              <a:rPr lang="zh-TW" altLang="en-US" dirty="0"/>
              <a:t>巴力之妻</a:t>
            </a:r>
            <a:r>
              <a:rPr lang="en-US" altLang="zh-TW" dirty="0"/>
              <a:t>(</a:t>
            </a:r>
            <a:r>
              <a:rPr lang="zh-TW" altLang="en-US" dirty="0"/>
              <a:t>王下二十一</a:t>
            </a:r>
            <a:r>
              <a:rPr lang="en-US" altLang="zh-TW" dirty="0"/>
              <a:t>7)</a:t>
            </a:r>
            <a:r>
              <a:rPr lang="zh-TW" altLang="en-US" dirty="0"/>
              <a:t>，在米所波大米叫亞斯他錄</a:t>
            </a:r>
            <a:r>
              <a:rPr lang="en-US" altLang="zh-TW" dirty="0"/>
              <a:t>Astarte</a:t>
            </a:r>
            <a:r>
              <a:rPr lang="zh-TW" altLang="en-US" dirty="0"/>
              <a:t>生殖之神，</a:t>
            </a:r>
            <a:endParaRPr lang="en-US" altLang="zh-TW" dirty="0"/>
          </a:p>
          <a:p>
            <a:r>
              <a:rPr lang="zh-TW" altLang="en-US" dirty="0"/>
              <a:t>在迦南宗教祭禮，男女祭司進行性交，觸發大自然的生殖，</a:t>
            </a:r>
            <a:endParaRPr lang="en-US" altLang="zh-HK" dirty="0"/>
          </a:p>
          <a:p>
            <a:r>
              <a:rPr lang="zh-TW" altLang="en-US" dirty="0"/>
              <a:t>大袞</a:t>
            </a:r>
            <a:r>
              <a:rPr lang="en-US" altLang="zh-TW" dirty="0"/>
              <a:t>Dagon</a:t>
            </a:r>
            <a:r>
              <a:rPr lang="zh-TW" altLang="en-US" dirty="0"/>
              <a:t> 巴力父親 </a:t>
            </a:r>
            <a:r>
              <a:rPr lang="en-US" altLang="zh-TW" dirty="0"/>
              <a:t>(</a:t>
            </a:r>
            <a:r>
              <a:rPr lang="zh-TW" altLang="en-US" dirty="0"/>
              <a:t>屬氣候之神。</a:t>
            </a:r>
            <a:endParaRPr lang="en-US" altLang="zh-TW" dirty="0"/>
          </a:p>
          <a:p>
            <a:r>
              <a:rPr lang="zh-TW" altLang="en-US" dirty="0"/>
              <a:t>拉謝 </a:t>
            </a:r>
            <a:r>
              <a:rPr lang="en-US" altLang="zh-TW" dirty="0" err="1"/>
              <a:t>Reshef</a:t>
            </a:r>
            <a:r>
              <a:rPr lang="en-US" altLang="zh-TW" dirty="0"/>
              <a:t> </a:t>
            </a:r>
            <a:r>
              <a:rPr lang="zh-TW" altLang="en-US" dirty="0"/>
              <a:t>與陰間瘟疫及死亡有關。</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48</a:t>
            </a:fld>
            <a:endParaRPr lang="zh-HK" altLang="en-US"/>
          </a:p>
        </p:txBody>
      </p:sp>
    </p:spTree>
    <p:extLst>
      <p:ext uri="{BB962C8B-B14F-4D97-AF65-F5344CB8AC3E}">
        <p14:creationId xmlns:p14="http://schemas.microsoft.com/office/powerpoint/2010/main" val="7032829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大袞</a:t>
            </a:r>
            <a:r>
              <a:rPr lang="en-US" altLang="zh-TW" dirty="0"/>
              <a:t>DAGON</a:t>
            </a:r>
            <a:r>
              <a:rPr lang="zh-TW" altLang="en-US" dirty="0"/>
              <a:t>：巴力之父</a:t>
            </a:r>
            <a:r>
              <a:rPr lang="en-US" altLang="zh-TW" dirty="0"/>
              <a:t>(</a:t>
            </a:r>
            <a:r>
              <a:rPr lang="zh-TW" altLang="en-US" dirty="0"/>
              <a:t>非利士的神</a:t>
            </a:r>
            <a:r>
              <a:rPr lang="en-US" altLang="zh-TW" dirty="0"/>
              <a:t>) – </a:t>
            </a:r>
            <a:r>
              <a:rPr lang="zh-TW" altLang="en-US" dirty="0"/>
              <a:t>與巴力一樣</a:t>
            </a:r>
            <a:r>
              <a:rPr lang="en-US" altLang="zh-TW" dirty="0"/>
              <a:t>, </a:t>
            </a:r>
            <a:r>
              <a:rPr lang="zh-TW" altLang="en-US" dirty="0"/>
              <a:t>與萬物繁殖有關。</a:t>
            </a:r>
            <a:endParaRPr lang="en-US" altLang="zh-TW" dirty="0"/>
          </a:p>
          <a:p>
            <a:r>
              <a:rPr lang="zh-TW" altLang="en-US" dirty="0"/>
              <a:t>有魚的尾巴，表示這民族與海洋多接觸</a:t>
            </a:r>
            <a:endParaRPr lang="en-US" altLang="zh-TW" dirty="0"/>
          </a:p>
          <a:p>
            <a:r>
              <a:rPr lang="zh-TW" altLang="en-US" dirty="0"/>
              <a:t>拉謝</a:t>
            </a:r>
            <a:r>
              <a:rPr lang="en-US" altLang="zh-TW" dirty="0" err="1"/>
              <a:t>Reshef</a:t>
            </a:r>
            <a:r>
              <a:rPr lang="en-US" altLang="zh-TW" dirty="0"/>
              <a:t> –</a:t>
            </a:r>
            <a:r>
              <a:rPr lang="zh-TW" altLang="en-US" dirty="0"/>
              <a:t>在敍利亞一帶十分流行，較多人認為 </a:t>
            </a:r>
            <a:r>
              <a:rPr lang="en-US" altLang="zh-TW" dirty="0"/>
              <a:t>(</a:t>
            </a:r>
            <a:r>
              <a:rPr lang="zh-TW" altLang="en-US" dirty="0"/>
              <a:t>它與陰間，瘟疫和死亡有關。</a:t>
            </a:r>
            <a:r>
              <a:rPr lang="en-US" altLang="zh-TW" dirty="0"/>
              <a:t>)</a:t>
            </a:r>
            <a:r>
              <a:rPr lang="en-US" altLang="zh-TW" dirty="0" err="1"/>
              <a:t>Reshef</a:t>
            </a:r>
            <a:r>
              <a:rPr lang="zh-TW" altLang="en-US" dirty="0"/>
              <a:t>的意思：</a:t>
            </a:r>
            <a:r>
              <a:rPr lang="en-US" altLang="zh-HK" sz="1200" b="0" i="0" kern="1200" dirty="0">
                <a:solidFill>
                  <a:schemeClr val="tx1"/>
                </a:solidFill>
                <a:effectLst/>
                <a:latin typeface="+mn-lt"/>
                <a:ea typeface="+mn-ea"/>
                <a:cs typeface="+mn-cs"/>
              </a:rPr>
              <a:t>as "</a:t>
            </a:r>
            <a:r>
              <a:rPr lang="zh-TW" altLang="zh-HK" dirty="0"/>
              <a:t>火焰</a:t>
            </a:r>
            <a:r>
              <a:rPr lang="en-US" altLang="zh-HK" sz="1200" b="0" i="0" kern="1200" dirty="0">
                <a:solidFill>
                  <a:schemeClr val="tx1"/>
                </a:solidFill>
                <a:effectLst/>
                <a:latin typeface="+mn-lt"/>
                <a:ea typeface="+mn-ea"/>
                <a:cs typeface="+mn-cs"/>
              </a:rPr>
              <a:t>,</a:t>
            </a:r>
            <a:r>
              <a:rPr lang="zh-TW" altLang="zh-HK" dirty="0"/>
              <a:t>閃電</a:t>
            </a:r>
            <a:r>
              <a:rPr lang="en-US" altLang="zh-HK" sz="1200" b="0" i="0" kern="1200" dirty="0">
                <a:solidFill>
                  <a:schemeClr val="tx1"/>
                </a:solidFill>
                <a:effectLst/>
                <a:latin typeface="+mn-lt"/>
                <a:ea typeface="+mn-ea"/>
                <a:cs typeface="+mn-cs"/>
              </a:rPr>
              <a:t>" but also "</a:t>
            </a:r>
            <a:r>
              <a:rPr lang="zh-TW" altLang="zh-HK" dirty="0"/>
              <a:t>燒灼熱</a:t>
            </a:r>
            <a:r>
              <a:rPr lang="en-US" altLang="zh-HK" sz="1200" b="0" i="0" kern="1200" dirty="0">
                <a:solidFill>
                  <a:schemeClr val="tx1"/>
                </a:solidFill>
                <a:effectLst/>
                <a:latin typeface="+mn-lt"/>
                <a:ea typeface="+mn-ea"/>
                <a:cs typeface="+mn-cs"/>
              </a:rPr>
              <a:t>,</a:t>
            </a:r>
            <a:r>
              <a:rPr lang="zh-TW" altLang="zh-HK" dirty="0"/>
              <a:t>鼠疫</a:t>
            </a:r>
            <a:r>
              <a:rPr lang="en-US" altLang="zh-HK" sz="1200" b="0" i="0" kern="1200" dirty="0">
                <a:solidFill>
                  <a:schemeClr val="tx1"/>
                </a:solidFill>
                <a:effectLst/>
                <a:latin typeface="+mn-lt"/>
                <a:ea typeface="+mn-ea"/>
                <a:cs typeface="+mn-cs"/>
              </a:rPr>
              <a:t>,</a:t>
            </a:r>
            <a:r>
              <a:rPr lang="zh-TW" altLang="zh-HK" dirty="0"/>
              <a:t>瘟疫</a:t>
            </a:r>
            <a:r>
              <a:rPr lang="en-US" altLang="zh-HK" sz="1200" b="0" i="0" kern="1200" dirty="0">
                <a:solidFill>
                  <a:schemeClr val="tx1"/>
                </a:solidFill>
                <a:effectLst/>
                <a:latin typeface="+mn-lt"/>
                <a:ea typeface="+mn-ea"/>
                <a:cs typeface="+mn-cs"/>
              </a:rPr>
              <a:t>"</a:t>
            </a:r>
            <a:endParaRPr lang="en-US" altLang="zh-TW" dirty="0"/>
          </a:p>
          <a:p>
            <a:r>
              <a:rPr lang="zh-TW" altLang="en-US" dirty="0"/>
              <a:t>舊約聖經</a:t>
            </a:r>
            <a:r>
              <a:rPr lang="en-US" altLang="zh-TW" dirty="0" err="1"/>
              <a:t>Reshef</a:t>
            </a:r>
            <a:r>
              <a:rPr lang="zh-TW" altLang="en-US" dirty="0"/>
              <a:t>這個名沒有直接譯出來，代上</a:t>
            </a:r>
            <a:r>
              <a:rPr lang="en-US" altLang="zh-TW" sz="1200" b="0" i="0" kern="1200" dirty="0">
                <a:solidFill>
                  <a:schemeClr val="tx1"/>
                </a:solidFill>
                <a:effectLst/>
                <a:latin typeface="+mn-lt"/>
                <a:ea typeface="+mn-ea"/>
                <a:cs typeface="+mn-cs"/>
              </a:rPr>
              <a:t>7:25 </a:t>
            </a:r>
            <a:r>
              <a:rPr lang="zh-TW" altLang="en-US" sz="1200" b="0" i="0" kern="1200" dirty="0">
                <a:solidFill>
                  <a:schemeClr val="tx1"/>
                </a:solidFill>
                <a:effectLst/>
                <a:latin typeface="+mn-lt"/>
                <a:ea typeface="+mn-ea"/>
                <a:cs typeface="+mn-cs"/>
              </a:rPr>
              <a:t>比利阿的兒子是利法、和利悉</a:t>
            </a:r>
            <a:r>
              <a:rPr lang="en-US" altLang="zh-TW" dirty="0" err="1"/>
              <a:t>Reshef</a:t>
            </a:r>
            <a:r>
              <a:rPr lang="zh-TW" altLang="en-US" sz="1200" b="0" i="0" kern="1200" dirty="0">
                <a:solidFill>
                  <a:schemeClr val="tx1"/>
                </a:solidFill>
                <a:effectLst/>
                <a:latin typeface="+mn-lt"/>
                <a:ea typeface="+mn-ea"/>
                <a:cs typeface="+mn-cs"/>
              </a:rPr>
              <a:t>．利悉的兒子是他拉、他拉的兒子是他罕、利悉是人名。</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哈</a:t>
            </a:r>
            <a:r>
              <a:rPr lang="en-US" altLang="zh-TW" sz="1200" b="0" i="0" kern="1200" dirty="0">
                <a:solidFill>
                  <a:schemeClr val="tx1"/>
                </a:solidFill>
                <a:effectLst/>
                <a:latin typeface="+mn-lt"/>
                <a:ea typeface="+mn-ea"/>
                <a:cs typeface="+mn-cs"/>
              </a:rPr>
              <a:t>3:5 </a:t>
            </a:r>
            <a:r>
              <a:rPr lang="zh-TW" altLang="en-US" sz="1200" b="0" i="0" kern="1200" dirty="0">
                <a:solidFill>
                  <a:schemeClr val="tx1"/>
                </a:solidFill>
                <a:effectLst/>
                <a:latin typeface="+mn-lt"/>
                <a:ea typeface="+mn-ea"/>
                <a:cs typeface="+mn-cs"/>
              </a:rPr>
              <a:t>在他前面有</a:t>
            </a:r>
            <a:r>
              <a:rPr lang="en-US" altLang="zh-HK" sz="1200" b="0" i="1" kern="1200" dirty="0" err="1">
                <a:solidFill>
                  <a:schemeClr val="tx1"/>
                </a:solidFill>
                <a:effectLst/>
                <a:latin typeface="+mn-lt"/>
                <a:ea typeface="+mn-ea"/>
                <a:cs typeface="+mn-cs"/>
              </a:rPr>
              <a:t>deber</a:t>
            </a:r>
            <a:r>
              <a:rPr lang="zh-TW" altLang="en-US" sz="1200" b="0" i="0" kern="1200" dirty="0">
                <a:solidFill>
                  <a:schemeClr val="tx1"/>
                </a:solidFill>
                <a:effectLst/>
                <a:latin typeface="+mn-lt"/>
                <a:ea typeface="+mn-ea"/>
                <a:cs typeface="+mn-cs"/>
              </a:rPr>
              <a:t>瘟疫</a:t>
            </a:r>
            <a:r>
              <a:rPr lang="en-US" altLang="zh-HK" sz="1200" b="0" i="0" kern="1200" dirty="0">
                <a:solidFill>
                  <a:schemeClr val="tx1"/>
                </a:solidFill>
                <a:effectLst/>
                <a:latin typeface="+mn-lt"/>
                <a:ea typeface="+mn-ea"/>
                <a:cs typeface="+mn-cs"/>
              </a:rPr>
              <a:t> "pestilence"</a:t>
            </a:r>
            <a:r>
              <a:rPr lang="zh-TW" altLang="en-US" sz="1200" b="0" i="0" kern="1200" dirty="0">
                <a:solidFill>
                  <a:schemeClr val="tx1"/>
                </a:solidFill>
                <a:effectLst/>
                <a:latin typeface="+mn-lt"/>
                <a:ea typeface="+mn-ea"/>
                <a:cs typeface="+mn-cs"/>
              </a:rPr>
              <a:t>流行、在他腳下有</a:t>
            </a:r>
            <a:r>
              <a:rPr lang="en-US" altLang="zh-TW" dirty="0" err="1"/>
              <a:t>Reshef</a:t>
            </a:r>
            <a:r>
              <a:rPr lang="zh-TW" altLang="en-US" sz="1200" b="0" i="0" kern="1200" dirty="0">
                <a:solidFill>
                  <a:schemeClr val="tx1"/>
                </a:solidFill>
                <a:effectLst/>
                <a:latin typeface="+mn-lt"/>
                <a:ea typeface="+mn-ea"/>
                <a:cs typeface="+mn-cs"/>
              </a:rPr>
              <a:t>熱症</a:t>
            </a:r>
            <a:r>
              <a:rPr lang="en-US" altLang="zh-HK" sz="1200" b="0" i="0" kern="1200" dirty="0">
                <a:solidFill>
                  <a:schemeClr val="tx1"/>
                </a:solidFill>
                <a:effectLst/>
                <a:latin typeface="+mn-lt"/>
                <a:ea typeface="+mn-ea"/>
                <a:cs typeface="+mn-cs"/>
              </a:rPr>
              <a:t>"burning coals"</a:t>
            </a:r>
            <a:r>
              <a:rPr lang="zh-TW" altLang="en-US" sz="1200" b="0" i="0" kern="1200" dirty="0">
                <a:solidFill>
                  <a:schemeClr val="tx1"/>
                </a:solidFill>
                <a:effectLst/>
                <a:latin typeface="+mn-lt"/>
                <a:ea typeface="+mn-ea"/>
                <a:cs typeface="+mn-cs"/>
              </a:rPr>
              <a:t>發出。</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伯</a:t>
            </a:r>
            <a:r>
              <a:rPr lang="en-US" altLang="zh-TW" sz="1200" b="0" i="0" kern="1200" dirty="0">
                <a:solidFill>
                  <a:schemeClr val="tx1"/>
                </a:solidFill>
                <a:effectLst/>
                <a:latin typeface="+mn-lt"/>
                <a:ea typeface="+mn-ea"/>
                <a:cs typeface="+mn-cs"/>
              </a:rPr>
              <a:t>5:7</a:t>
            </a:r>
            <a:r>
              <a:rPr lang="en-US" altLang="zh-TW" sz="1200" kern="1200" dirty="0">
                <a:solidFill>
                  <a:schemeClr val="tx1"/>
                </a:solidFill>
                <a:effectLst/>
                <a:latin typeface="+mn-lt"/>
                <a:ea typeface="+mn-ea"/>
                <a:cs typeface="+mn-cs"/>
              </a:rPr>
              <a:t>5:7  </a:t>
            </a:r>
            <a:r>
              <a:rPr lang="zh-TW" altLang="en-US" sz="1200" dirty="0">
                <a:effectLst/>
              </a:rPr>
              <a:t>人 生 在 世 必 遇 患 難 、 如 同 火 星</a:t>
            </a:r>
            <a:r>
              <a:rPr lang="en-US" altLang="zh-TW" dirty="0" err="1"/>
              <a:t>Reshef</a:t>
            </a:r>
            <a:r>
              <a:rPr lang="zh-TW" altLang="en-US" sz="1200" dirty="0">
                <a:effectLst/>
              </a:rPr>
              <a:t> 飛 騰 。</a:t>
            </a:r>
            <a:endParaRPr lang="en-US" altLang="zh-TW"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49</a:t>
            </a:fld>
            <a:endParaRPr lang="zh-HK" altLang="en-US"/>
          </a:p>
        </p:txBody>
      </p:sp>
    </p:spTree>
    <p:extLst>
      <p:ext uri="{BB962C8B-B14F-4D97-AF65-F5344CB8AC3E}">
        <p14:creationId xmlns:p14="http://schemas.microsoft.com/office/powerpoint/2010/main" val="1391303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TW" dirty="0"/>
              <a:t>2800-2200BC</a:t>
            </a:r>
            <a:r>
              <a:rPr lang="zh-TW" altLang="en-US" dirty="0"/>
              <a:t>有人定居</a:t>
            </a:r>
            <a:endParaRPr lang="en-US" altLang="zh-TW" dirty="0"/>
          </a:p>
          <a:p>
            <a:r>
              <a:rPr lang="zh-TW" altLang="en-US" dirty="0"/>
              <a:t>古亞述</a:t>
            </a:r>
            <a:r>
              <a:rPr lang="en-US" altLang="zh-TW" dirty="0"/>
              <a:t>1900BC-</a:t>
            </a:r>
          </a:p>
          <a:p>
            <a:r>
              <a:rPr lang="zh-TW" altLang="en-US" dirty="0"/>
              <a:t>新亞述</a:t>
            </a:r>
            <a:r>
              <a:rPr lang="en-US" altLang="zh-TW" dirty="0"/>
              <a:t>800BC-609BC</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50</a:t>
            </a:fld>
            <a:endParaRPr lang="zh-HK" altLang="en-US"/>
          </a:p>
        </p:txBody>
      </p:sp>
    </p:spTree>
    <p:extLst>
      <p:ext uri="{BB962C8B-B14F-4D97-AF65-F5344CB8AC3E}">
        <p14:creationId xmlns:p14="http://schemas.microsoft.com/office/powerpoint/2010/main" val="1312972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TW" dirty="0"/>
              <a:t>4000BC</a:t>
            </a:r>
            <a:r>
              <a:rPr lang="zh-TW" altLang="en-US" dirty="0"/>
              <a:t>開始</a:t>
            </a:r>
            <a:endParaRPr lang="en-US" altLang="zh-TW" dirty="0"/>
          </a:p>
          <a:p>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51</a:t>
            </a:fld>
            <a:endParaRPr lang="zh-HK" altLang="en-US"/>
          </a:p>
        </p:txBody>
      </p:sp>
    </p:spTree>
    <p:extLst>
      <p:ext uri="{BB962C8B-B14F-4D97-AF65-F5344CB8AC3E}">
        <p14:creationId xmlns:p14="http://schemas.microsoft.com/office/powerpoint/2010/main" val="234969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zh-HK" sz="1200" kern="1200" dirty="0">
                <a:solidFill>
                  <a:schemeClr val="tx1"/>
                </a:solidFill>
                <a:effectLst/>
                <a:latin typeface="+mn-lt"/>
                <a:ea typeface="+mn-ea"/>
                <a:cs typeface="+mn-cs"/>
              </a:rPr>
              <a:t>是今天的伊拉克和伊朗，伊朗在這邊，伊拉克在那邊，兩國被這條河分開。這就是古代中東的兩大勢力，應許之地就介於兩大勢力中間，這一塊是阿拉伯沙漠，那一塊是撒哈拉沙漠，所以東西兩國打仗的時候，必須要經過這條狹窄的土地，這塊紫色的地，我想你們大概看不大清楚。</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5</a:t>
            </a:fld>
            <a:endParaRPr lang="zh-HK" altLang="en-US"/>
          </a:p>
        </p:txBody>
      </p:sp>
    </p:spTree>
    <p:extLst>
      <p:ext uri="{BB962C8B-B14F-4D97-AF65-F5344CB8AC3E}">
        <p14:creationId xmlns:p14="http://schemas.microsoft.com/office/powerpoint/2010/main" val="33625330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當時代的人拜日、月和女神的偶像卻是事實。在</a:t>
            </a:r>
            <a:r>
              <a:rPr lang="en-US" altLang="zh-TW" sz="1200" b="0" i="0" kern="1200" dirty="0">
                <a:solidFill>
                  <a:schemeClr val="tx1"/>
                </a:solidFill>
                <a:effectLst/>
                <a:latin typeface="+mn-lt"/>
                <a:ea typeface="+mn-ea"/>
                <a:cs typeface="+mn-cs"/>
              </a:rPr>
              <a:t>Urfa</a:t>
            </a:r>
            <a:r>
              <a:rPr lang="zh-TW" altLang="en-US" sz="1200" b="0" i="0" kern="1200" dirty="0">
                <a:solidFill>
                  <a:schemeClr val="tx1"/>
                </a:solidFill>
                <a:effectLst/>
                <a:latin typeface="+mn-lt"/>
                <a:ea typeface="+mn-ea"/>
                <a:cs typeface="+mn-cs"/>
              </a:rPr>
              <a:t>的 博物館內，可看到當時的人所敬拜月神的像。從這裏出土的月神像和所流行的傳說來推算，</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原來以色列人的先祖亞伯拉罕來自幼發拉底河那邊的吾珥（創</a:t>
            </a:r>
            <a:r>
              <a:rPr lang="en-US" altLang="zh-TW" sz="1200" b="0" i="0" kern="1200" dirty="0">
                <a:solidFill>
                  <a:schemeClr val="tx1"/>
                </a:solidFill>
                <a:effectLst/>
                <a:latin typeface="+mn-lt"/>
                <a:ea typeface="+mn-ea"/>
                <a:cs typeface="+mn-cs"/>
              </a:rPr>
              <a:t>11:31</a:t>
            </a:r>
            <a:r>
              <a:rPr lang="zh-TW" altLang="en-US" sz="1200" b="0" i="0" kern="1200" dirty="0">
                <a:solidFill>
                  <a:schemeClr val="tx1"/>
                </a:solidFill>
                <a:effectLst/>
                <a:latin typeface="+mn-lt"/>
                <a:ea typeface="+mn-ea"/>
                <a:cs typeface="+mn-cs"/>
              </a:rPr>
              <a:t>），而吾珥是敬拜月神的主要城市，考古學家曾在此發掘拜月神的塔廟建築物。至於亞伯拉罕後來居住的哈蘭 （創</a:t>
            </a:r>
            <a:r>
              <a:rPr lang="en-US" altLang="zh-TW" sz="1200" b="0" i="0" kern="1200" dirty="0">
                <a:solidFill>
                  <a:schemeClr val="tx1"/>
                </a:solidFill>
                <a:effectLst/>
                <a:latin typeface="+mn-lt"/>
                <a:ea typeface="+mn-ea"/>
                <a:cs typeface="+mn-cs"/>
              </a:rPr>
              <a:t>11:31</a:t>
            </a:r>
            <a:r>
              <a:rPr lang="zh-TW" altLang="en-US" sz="1200" b="0" i="0" kern="1200" dirty="0">
                <a:solidFill>
                  <a:schemeClr val="tx1"/>
                </a:solidFill>
                <a:effectLst/>
                <a:latin typeface="+mn-lt"/>
                <a:ea typeface="+mn-ea"/>
                <a:cs typeface="+mn-cs"/>
              </a:rPr>
              <a:t>） ， 也受了吾珥的影響，居民膜拜月神。</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亞伯拉罕雖生長於吾珥，但似乎沒有受當時的宗教氣氛同化，只跟隨耶和華獨一真神。然而，當拉結跟從亞伯拉罕之孫雅各，離開米所波大米往迦南地去的時候，竟攜走了父家的神像（創</a:t>
            </a:r>
            <a:r>
              <a:rPr lang="en-US" altLang="zh-TW" sz="1200" b="0" i="0" kern="1200" dirty="0">
                <a:solidFill>
                  <a:schemeClr val="tx1"/>
                </a:solidFill>
                <a:effectLst/>
                <a:latin typeface="+mn-lt"/>
                <a:ea typeface="+mn-ea"/>
                <a:cs typeface="+mn-cs"/>
              </a:rPr>
              <a:t>31:30-35</a:t>
            </a:r>
            <a:r>
              <a:rPr lang="zh-TW" altLang="en-US" sz="1200" b="0" i="0" kern="1200" dirty="0">
                <a:solidFill>
                  <a:schemeClr val="tx1"/>
                </a:solidFill>
                <a:effectLst/>
                <a:latin typeface="+mn-lt"/>
                <a:ea typeface="+mn-ea"/>
                <a:cs typeface="+mn-cs"/>
              </a:rPr>
              <a:t>）， 可見米所波大米的宗教對她不無影響，不過，雅各後來吩咐家中各人除掉所拜的外邦偶像，以便他們一起往伯特利築壇敬拜耶和華（創</a:t>
            </a:r>
            <a:r>
              <a:rPr lang="en-US" altLang="zh-TW" sz="1200" b="0" i="0" kern="1200" dirty="0">
                <a:solidFill>
                  <a:schemeClr val="tx1"/>
                </a:solidFill>
                <a:effectLst/>
                <a:latin typeface="+mn-lt"/>
                <a:ea typeface="+mn-ea"/>
                <a:cs typeface="+mn-cs"/>
              </a:rPr>
              <a:t>35:1-7</a:t>
            </a:r>
            <a:r>
              <a:rPr lang="zh-TW" altLang="en-US" sz="1200" b="0" i="0" kern="1200" dirty="0">
                <a:solidFill>
                  <a:schemeClr val="tx1"/>
                </a:solidFill>
                <a:effectLst/>
                <a:latin typeface="+mn-lt"/>
                <a:ea typeface="+mn-ea"/>
                <a:cs typeface="+mn-cs"/>
              </a:rPr>
              <a:t>）。 到耶利米先知的時候，不少以色列人拜祀月亮及其他星宿 （耶</a:t>
            </a:r>
            <a:r>
              <a:rPr lang="en-US" altLang="zh-TW" sz="1200" b="0" i="0" kern="1200" dirty="0">
                <a:solidFill>
                  <a:schemeClr val="tx1"/>
                </a:solidFill>
                <a:effectLst/>
                <a:latin typeface="+mn-lt"/>
                <a:ea typeface="+mn-ea"/>
                <a:cs typeface="+mn-cs"/>
              </a:rPr>
              <a:t>8:1-2</a:t>
            </a:r>
            <a:r>
              <a:rPr lang="zh-TW" altLang="en-US" sz="1200" b="0" i="0" kern="1200" dirty="0">
                <a:solidFill>
                  <a:schemeClr val="tx1"/>
                </a:solidFill>
                <a:effectLst/>
                <a:latin typeface="+mn-lt"/>
                <a:ea typeface="+mn-ea"/>
                <a:cs typeface="+mn-cs"/>
              </a:rPr>
              <a:t>） ， 可見以色列人日後違背了西乃山的聖約，確有拜「大河那邊之神」的情形，並因此受先知痛斥。</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52</a:t>
            </a:fld>
            <a:endParaRPr lang="zh-HK" altLang="en-US"/>
          </a:p>
        </p:txBody>
      </p:sp>
    </p:spTree>
    <p:extLst>
      <p:ext uri="{BB962C8B-B14F-4D97-AF65-F5344CB8AC3E}">
        <p14:creationId xmlns:p14="http://schemas.microsoft.com/office/powerpoint/2010/main" val="2176177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公元前</a:t>
            </a:r>
            <a:r>
              <a:rPr lang="en-US" altLang="zh-TW" sz="1200" b="0" i="0" kern="1200" dirty="0">
                <a:solidFill>
                  <a:schemeClr val="tx1"/>
                </a:solidFill>
                <a:effectLst/>
                <a:latin typeface="+mn-lt"/>
                <a:ea typeface="+mn-ea"/>
                <a:cs typeface="+mn-cs"/>
              </a:rPr>
              <a:t>2000</a:t>
            </a:r>
            <a:r>
              <a:rPr lang="zh-TW" altLang="en-US" sz="1200" b="0" i="0" kern="1200" dirty="0">
                <a:solidFill>
                  <a:schemeClr val="tx1"/>
                </a:solidFill>
                <a:effectLst/>
                <a:latin typeface="+mn-lt"/>
                <a:ea typeface="+mn-ea"/>
                <a:cs typeface="+mn-cs"/>
              </a:rPr>
              <a:t>年，古波斯人逐漸擺脱游牧部落的生活方式，並產生了早期的宗教活動。在當時的宗教活動中，最爲古波斯人所敬重的是一種古老而神祕的祭祀儀式，這種祭祀儀式實質上是一種原始的自然崇拜。在大自然的災害面前，古波斯人感到無所適從，不僅沒有辦法應對，而且產生了深深的恐懼。這使古波斯人非常迫切地需要一種信仰來消滅他們的内心恐懼，於是波斯神話中最古老的保護神產生了。</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53</a:t>
            </a:fld>
            <a:endParaRPr lang="zh-HK" altLang="en-US"/>
          </a:p>
        </p:txBody>
      </p:sp>
    </p:spTree>
    <p:extLst>
      <p:ext uri="{BB962C8B-B14F-4D97-AF65-F5344CB8AC3E}">
        <p14:creationId xmlns:p14="http://schemas.microsoft.com/office/powerpoint/2010/main" val="17750046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瑣羅亞斯德教</a:t>
            </a:r>
            <a:r>
              <a:rPr lang="zh-TW" altLang="en-US" sz="1200" b="0" i="0" kern="1200" dirty="0">
                <a:solidFill>
                  <a:schemeClr val="tx1"/>
                </a:solidFill>
                <a:effectLst/>
                <a:latin typeface="+mn-lt"/>
                <a:ea typeface="+mn-ea"/>
                <a:cs typeface="+mn-cs"/>
              </a:rPr>
              <a:t>曾被</a:t>
            </a:r>
            <a:r>
              <a:rPr lang="zh-TW" altLang="en-US" sz="1200" b="0" i="0" u="none" strike="noStrike" kern="1200" dirty="0">
                <a:solidFill>
                  <a:schemeClr val="tx1"/>
                </a:solidFill>
                <a:effectLst/>
                <a:latin typeface="+mn-lt"/>
                <a:ea typeface="+mn-ea"/>
                <a:cs typeface="+mn-cs"/>
                <a:hlinkClick r:id="rId3" tooltip="伊斯蘭教"/>
              </a:rPr>
              <a:t>伊斯蘭教</a:t>
            </a:r>
            <a:r>
              <a:rPr lang="zh-TW" altLang="en-US" sz="1200" b="0" i="0" kern="1200" dirty="0">
                <a:solidFill>
                  <a:schemeClr val="tx1"/>
                </a:solidFill>
                <a:effectLst/>
                <a:latin typeface="+mn-lt"/>
                <a:ea typeface="+mn-ea"/>
                <a:cs typeface="+mn-cs"/>
              </a:rPr>
              <a:t>徒貶稱</a:t>
            </a:r>
            <a:r>
              <a:rPr lang="en-US" altLang="zh-TW" sz="1200" b="0" i="0" u="sng" kern="1200" baseline="30000" dirty="0">
                <a:solidFill>
                  <a:schemeClr val="tx1"/>
                </a:solidFill>
                <a:effectLst/>
                <a:latin typeface="+mn-lt"/>
                <a:ea typeface="+mn-ea"/>
                <a:cs typeface="+mn-cs"/>
                <a:hlinkClick r:id="rId4" tooltip="Wikipedia:列明來源"/>
              </a:rPr>
              <a:t>[</a:t>
            </a:r>
            <a:r>
              <a:rPr lang="zh-TW" altLang="en-US" sz="1200" b="0" i="0" u="sng" kern="1200" baseline="30000" dirty="0">
                <a:solidFill>
                  <a:schemeClr val="tx1"/>
                </a:solidFill>
                <a:effectLst/>
                <a:latin typeface="+mn-lt"/>
                <a:ea typeface="+mn-ea"/>
                <a:cs typeface="+mn-cs"/>
                <a:hlinkClick r:id="rId4" tooltip="Wikipedia:列明來源"/>
              </a:rPr>
              <a:t>來源請求</a:t>
            </a:r>
            <a:r>
              <a:rPr lang="en-US" altLang="zh-TW" sz="1200" b="0" i="0" u="sng" kern="1200" baseline="30000" dirty="0">
                <a:solidFill>
                  <a:schemeClr val="tx1"/>
                </a:solidFill>
                <a:effectLst/>
                <a:latin typeface="+mn-lt"/>
                <a:ea typeface="+mn-ea"/>
                <a:cs typeface="+mn-cs"/>
                <a:hlinkClick r:id="rId4" tooltip="Wikipedia:列明來源"/>
              </a:rPr>
              <a:t>]</a:t>
            </a:r>
            <a:r>
              <a:rPr lang="zh-TW" altLang="en-US" sz="1200" b="0" i="0" kern="1200" dirty="0">
                <a:solidFill>
                  <a:schemeClr val="tx1"/>
                </a:solidFill>
                <a:effectLst/>
                <a:latin typeface="+mn-lt"/>
                <a:ea typeface="+mn-ea"/>
                <a:cs typeface="+mn-cs"/>
              </a:rPr>
              <a:t>為「</a:t>
            </a:r>
            <a:r>
              <a:rPr lang="zh-TW" altLang="en-US" sz="1200" b="1" i="0" kern="1200" dirty="0">
                <a:solidFill>
                  <a:schemeClr val="tx1"/>
                </a:solidFill>
                <a:effectLst/>
                <a:latin typeface="+mn-lt"/>
                <a:ea typeface="+mn-ea"/>
                <a:cs typeface="+mn-cs"/>
              </a:rPr>
              <a:t>拜火教</a:t>
            </a:r>
            <a:r>
              <a:rPr lang="zh-TW" altLang="en-US" sz="1200" b="0" i="0" kern="1200" dirty="0">
                <a:solidFill>
                  <a:schemeClr val="tx1"/>
                </a:solidFill>
                <a:effectLst/>
                <a:latin typeface="+mn-lt"/>
                <a:ea typeface="+mn-ea"/>
                <a:cs typeface="+mn-cs"/>
              </a:rPr>
              <a:t>」，在</a:t>
            </a:r>
            <a:r>
              <a:rPr lang="zh-TW" altLang="en-US" sz="1200" b="0" i="0" u="none" strike="noStrike" kern="1200" dirty="0">
                <a:solidFill>
                  <a:schemeClr val="tx1"/>
                </a:solidFill>
                <a:effectLst/>
                <a:latin typeface="+mn-lt"/>
                <a:ea typeface="+mn-ea"/>
                <a:cs typeface="+mn-cs"/>
                <a:hlinkClick r:id="rId5" tooltip="中國"/>
              </a:rPr>
              <a:t>中國</a:t>
            </a:r>
            <a:r>
              <a:rPr lang="zh-TW" altLang="en-US" sz="1200" b="0" i="0" kern="1200" dirty="0">
                <a:solidFill>
                  <a:schemeClr val="tx1"/>
                </a:solidFill>
                <a:effectLst/>
                <a:latin typeface="+mn-lt"/>
                <a:ea typeface="+mn-ea"/>
                <a:cs typeface="+mn-cs"/>
              </a:rPr>
              <a:t>稱為「</a:t>
            </a:r>
            <a:r>
              <a:rPr lang="zh-TW" altLang="en-US" sz="1200" b="1" i="0" kern="1200" dirty="0">
                <a:solidFill>
                  <a:schemeClr val="tx1"/>
                </a:solidFill>
                <a:effectLst/>
                <a:latin typeface="+mn-lt"/>
                <a:ea typeface="+mn-ea"/>
                <a:cs typeface="+mn-cs"/>
              </a:rPr>
              <a:t>祆教</a:t>
            </a:r>
            <a:r>
              <a:rPr lang="zh-TW" altLang="en-US" sz="1200" b="0" i="0" kern="1200" dirty="0">
                <a:solidFill>
                  <a:schemeClr val="tx1"/>
                </a:solidFill>
                <a:effectLst/>
                <a:latin typeface="+mn-lt"/>
                <a:ea typeface="+mn-ea"/>
                <a:cs typeface="+mn-cs"/>
              </a:rPr>
              <a:t>」</a:t>
            </a:r>
            <a:r>
              <a:rPr lang="en-US" altLang="zh-TW" sz="1200" b="0" i="0" u="none" strike="noStrike" kern="1200" baseline="30000" dirty="0">
                <a:solidFill>
                  <a:schemeClr val="tx1"/>
                </a:solidFill>
                <a:effectLst/>
                <a:latin typeface="+mn-lt"/>
                <a:ea typeface="+mn-ea"/>
                <a:cs typeface="+mn-cs"/>
                <a:hlinkClick r:id="rId6"/>
              </a:rPr>
              <a:t>[2]</a:t>
            </a:r>
            <a:r>
              <a:rPr lang="zh-TW" altLang="en-US" sz="1200" b="0" i="0" kern="1200" dirty="0">
                <a:solidFill>
                  <a:schemeClr val="tx1"/>
                </a:solidFill>
                <a:effectLst/>
                <a:latin typeface="+mn-lt"/>
                <a:ea typeface="+mn-ea"/>
                <a:cs typeface="+mn-cs"/>
              </a:rPr>
              <a:t>或「</a:t>
            </a:r>
            <a:r>
              <a:rPr lang="zh-TW" altLang="en-US" sz="1200" b="1" i="0" kern="1200" dirty="0">
                <a:solidFill>
                  <a:schemeClr val="tx1"/>
                </a:solidFill>
                <a:effectLst/>
                <a:latin typeface="+mn-lt"/>
                <a:ea typeface="+mn-ea"/>
                <a:cs typeface="+mn-cs"/>
              </a:rPr>
              <a:t>白頭教</a:t>
            </a:r>
            <a:r>
              <a:rPr lang="zh-TW" altLang="en-US" sz="1200" b="0" i="0" kern="1200" dirty="0">
                <a:solidFill>
                  <a:schemeClr val="tx1"/>
                </a:solidFill>
                <a:effectLst/>
                <a:latin typeface="+mn-lt"/>
                <a:ea typeface="+mn-ea"/>
                <a:cs typeface="+mn-cs"/>
              </a:rPr>
              <a:t>」</a:t>
            </a: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a:t>在波斯歷史上，隨着瑣羅亞斯德教的產生和成熟，善與惡之間的爭鬥變得愈發激烈，</a:t>
            </a: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a:t>公元前六世紀，波斯人瑣羅亞斯德創立了瑣羅亞斯德教，其教義提出了一神論和二元論。瑣羅亞斯德教所遵奉的惟一的神是偉大的善神阿胡拉</a:t>
            </a:r>
            <a:r>
              <a:rPr lang="en-US" altLang="zh-TW" sz="1200" dirty="0"/>
              <a:t>·</a:t>
            </a:r>
            <a:r>
              <a:rPr lang="zh-TW" altLang="en-US" sz="1200" dirty="0"/>
              <a:t>瑪茲達，他的敵人是惡神安格拉</a:t>
            </a:r>
            <a:r>
              <a:rPr lang="en-US" altLang="zh-TW" sz="1200" dirty="0"/>
              <a:t>·</a:t>
            </a:r>
            <a:r>
              <a:rPr lang="zh-TW" altLang="en-US" sz="1200" dirty="0"/>
              <a:t>曼紐，善神與惡神之間永遠進行着鬥爭。</a:t>
            </a:r>
            <a:endParaRPr lang="zh-HK" alt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a:t>爲瑣羅亞斯德教崇尚的是二元論，它的教義是將世界上所有的事物都劃分爲對立的二元，包括善良與邪惡，光明與黑暗，所以在波斯神話中才有了代表着光明和正義的至高善神阿胡拉與至高惡神安格拉之間的戰爭。他們之間的戰爭持續了整整三千年。在這場戰爭中，至高善神阿胡拉</a:t>
            </a:r>
            <a:r>
              <a:rPr lang="en-US" altLang="zh-TW" sz="1200" dirty="0"/>
              <a:t>·</a:t>
            </a:r>
            <a:r>
              <a:rPr lang="zh-TW" altLang="en-US" sz="1200" dirty="0"/>
              <a:t>瑪茲達創造了世界上的萬事萬物，並最終擊敗了至高惡神安格拉</a:t>
            </a:r>
            <a:r>
              <a:rPr lang="en-US" altLang="zh-TW" sz="1200" dirty="0"/>
              <a:t>·</a:t>
            </a:r>
            <a:r>
              <a:rPr lang="zh-TW" altLang="en-US" sz="1200" dirty="0"/>
              <a:t>曼紐。至高善神阿胡拉</a:t>
            </a:r>
            <a:r>
              <a:rPr lang="en-US" altLang="zh-TW" sz="1200" dirty="0"/>
              <a:t>·</a:t>
            </a:r>
            <a:r>
              <a:rPr lang="zh-TW" altLang="en-US" sz="1200" dirty="0"/>
              <a:t>瑪茲達所創造的世界上第一個人</a:t>
            </a:r>
            <a:r>
              <a:rPr lang="en-US" altLang="zh-TW" sz="1200" dirty="0"/>
              <a:t>——</a:t>
            </a:r>
            <a:r>
              <a:rPr lang="zh-TW" altLang="en-US" sz="1200" dirty="0"/>
              <a:t>原始人凱尤莫爾滋在他的協助下，建立了擧世聞名的波斯王國，並且成爲第一任國王。</a:t>
            </a:r>
            <a:endParaRPr lang="zh-HK" altLang="en-US" sz="1200" dirty="0"/>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54</a:t>
            </a:fld>
            <a:endParaRPr lang="zh-HK" altLang="en-US"/>
          </a:p>
        </p:txBody>
      </p:sp>
    </p:spTree>
    <p:extLst>
      <p:ext uri="{BB962C8B-B14F-4D97-AF65-F5344CB8AC3E}">
        <p14:creationId xmlns:p14="http://schemas.microsoft.com/office/powerpoint/2010/main" val="16191571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但以理書的預言 </a:t>
            </a:r>
            <a:r>
              <a:rPr lang="en-US" altLang="zh-TW" dirty="0"/>
              <a:t>(</a:t>
            </a:r>
            <a:r>
              <a:rPr lang="zh-TW" altLang="en-US" dirty="0"/>
              <a:t>發生在沒有神啟示的靜默時候</a:t>
            </a:r>
            <a:r>
              <a:rPr lang="en-US" altLang="zh-TW" dirty="0"/>
              <a:t>)</a:t>
            </a:r>
          </a:p>
          <a:p>
            <a:r>
              <a:rPr lang="zh-TW" altLang="en-US" dirty="0"/>
              <a:t>由</a:t>
            </a:r>
            <a:r>
              <a:rPr lang="en-US" altLang="zh-TW" dirty="0"/>
              <a:t>BC323</a:t>
            </a:r>
            <a:r>
              <a:rPr lang="zh-TW" altLang="en-US" dirty="0"/>
              <a:t>年 </a:t>
            </a:r>
            <a:r>
              <a:rPr lang="en-US" altLang="zh-TW" dirty="0"/>
              <a:t>– BC142</a:t>
            </a:r>
            <a:r>
              <a:rPr lang="zh-TW" altLang="en-US" dirty="0"/>
              <a:t>，先由多利買王朝，後由西流基王朝統治，</a:t>
            </a:r>
            <a:endParaRPr lang="en-US" altLang="zh-TW" dirty="0"/>
          </a:p>
          <a:p>
            <a:r>
              <a:rPr lang="zh-TW" altLang="en-US" dirty="0"/>
              <a:t>在文化上深受希臘他的影响。</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56</a:t>
            </a:fld>
            <a:endParaRPr lang="zh-HK" altLang="en-US"/>
          </a:p>
        </p:txBody>
      </p:sp>
    </p:spTree>
    <p:extLst>
      <p:ext uri="{BB962C8B-B14F-4D97-AF65-F5344CB8AC3E}">
        <p14:creationId xmlns:p14="http://schemas.microsoft.com/office/powerpoint/2010/main" val="588873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古代的人，打勝仗與打敗仗，都關背後所拜的神事。</a:t>
            </a:r>
            <a:endParaRPr lang="en-US" altLang="zh-TW" dirty="0"/>
          </a:p>
          <a:p>
            <a:r>
              <a:rPr lang="zh-TW" altLang="en-US" dirty="0"/>
              <a:t>以色列人以為約柜同去打仗必勝，結果敗了</a:t>
            </a:r>
            <a:endParaRPr lang="en-US" altLang="zh-TW" dirty="0"/>
          </a:p>
          <a:p>
            <a:r>
              <a:rPr lang="zh-TW" altLang="en-US" dirty="0"/>
              <a:t>非利士人以為約樞擄到他們的手，放在神廟示他們的神的戰利品</a:t>
            </a:r>
            <a:endParaRPr lang="en-US" altLang="zh-TW" dirty="0"/>
          </a:p>
          <a:p>
            <a:r>
              <a:rPr lang="zh-TW" altLang="en-US" dirty="0"/>
              <a:t>翌日，他們的神大袞，袞在地上，伏在約柜前，再次日，都是更身手異處。</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61</a:t>
            </a:fld>
            <a:endParaRPr lang="zh-HK" altLang="en-US"/>
          </a:p>
        </p:txBody>
      </p:sp>
    </p:spTree>
    <p:extLst>
      <p:ext uri="{BB962C8B-B14F-4D97-AF65-F5344CB8AC3E}">
        <p14:creationId xmlns:p14="http://schemas.microsoft.com/office/powerpoint/2010/main" val="20667435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a:t>出埃及記第二十四章耶和華神選擇在山頂上向摩西顯現，因此，外邦人在以後的概念裡認為耶和華是個「山神」，王上二十</a:t>
            </a:r>
            <a:r>
              <a:rPr lang="en-US" altLang="zh-TW" sz="1200" dirty="0"/>
              <a:t>23</a:t>
            </a:r>
            <a:r>
              <a:rPr lang="zh-TW" altLang="en-US" sz="1200" dirty="0"/>
              <a:t>「亞蘭王的臣僕對亞蘭王說，</a:t>
            </a:r>
            <a:r>
              <a:rPr lang="zh-TW" altLang="en-US" sz="1200" b="1" dirty="0"/>
              <a:t>以色列人的神是山神</a:t>
            </a:r>
            <a:r>
              <a:rPr lang="zh-TW" altLang="en-US" sz="1200" dirty="0"/>
              <a:t>，</a:t>
            </a:r>
            <a:r>
              <a:rPr lang="zh-TW" altLang="en-US" sz="1200" b="1" dirty="0"/>
              <a:t>所以他們勝過我們，但在平原與他們打仗，我們必定得勝</a:t>
            </a:r>
            <a:r>
              <a:rPr lang="zh-TW" altLang="en-US" sz="1200" dirty="0"/>
              <a:t>。」在古代中東的人心目中，</a:t>
            </a:r>
            <a:r>
              <a:rPr lang="zh-TW" altLang="en-US" sz="1200" b="1" dirty="0"/>
              <a:t>耶和華是山神、是戰神。耶和華是戰士；他的名是耶和華。</a:t>
            </a:r>
            <a:r>
              <a:rPr lang="zh-TW" altLang="en-US" sz="1200" dirty="0"/>
              <a:t> </a:t>
            </a:r>
            <a:r>
              <a:rPr lang="en-US" altLang="zh-TW" sz="1200" dirty="0"/>
              <a:t>~</a:t>
            </a:r>
            <a:r>
              <a:rPr lang="zh-TW" altLang="en-US" sz="1200" dirty="0"/>
              <a:t>出埃及記 </a:t>
            </a:r>
            <a:r>
              <a:rPr lang="en-US" altLang="zh-TW" sz="1200" dirty="0"/>
              <a:t>15:3</a:t>
            </a:r>
            <a:endParaRPr lang="zh-HK" altLang="en-US" sz="1200" dirty="0"/>
          </a:p>
          <a:p>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62</a:t>
            </a:fld>
            <a:endParaRPr lang="zh-HK" altLang="en-US"/>
          </a:p>
        </p:txBody>
      </p:sp>
    </p:spTree>
    <p:extLst>
      <p:ext uri="{BB962C8B-B14F-4D97-AF65-F5344CB8AC3E}">
        <p14:creationId xmlns:p14="http://schemas.microsoft.com/office/powerpoint/2010/main" val="29638233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zh-TW" altLang="en-US" sz="1200" dirty="0">
                <a:latin typeface="Arial Unicode MS" pitchFamily="34" charset="-120"/>
                <a:ea typeface="Arial Unicode MS" pitchFamily="34" charset="-120"/>
                <a:cs typeface="Arial Unicode MS" pitchFamily="34" charset="-120"/>
              </a:rPr>
              <a:t>創</a:t>
            </a:r>
            <a:r>
              <a:rPr lang="en-US" altLang="zh-TW" sz="1200" dirty="0">
                <a:latin typeface="Arial Unicode MS" pitchFamily="34" charset="-120"/>
                <a:ea typeface="Arial Unicode MS" pitchFamily="34" charset="-120"/>
                <a:cs typeface="Arial Unicode MS" pitchFamily="34" charset="-120"/>
              </a:rPr>
              <a:t>1:2 </a:t>
            </a:r>
            <a:r>
              <a:rPr lang="zh-TW" altLang="en-US" sz="1200" dirty="0">
                <a:latin typeface="Arial Unicode MS" pitchFamily="34" charset="-120"/>
                <a:ea typeface="Arial Unicode MS" pitchFamily="34" charset="-120"/>
                <a:cs typeface="Arial Unicode MS" pitchFamily="34" charset="-120"/>
              </a:rPr>
              <a:t>淵面黑暗</a:t>
            </a:r>
            <a:endParaRPr lang="en-US" altLang="zh-TW" sz="1200" dirty="0">
              <a:latin typeface="Arial Unicode MS" pitchFamily="34" charset="-120"/>
              <a:ea typeface="Arial Unicode MS" pitchFamily="34" charset="-120"/>
              <a:cs typeface="Arial Unicode MS" pitchFamily="34" charset="-120"/>
            </a:endParaRPr>
          </a:p>
          <a:p>
            <a:pPr marL="0" indent="0">
              <a:buNone/>
            </a:pPr>
            <a:r>
              <a:rPr lang="zh-TW" altLang="en-US" sz="1200" dirty="0">
                <a:latin typeface="Arial Unicode MS" pitchFamily="34" charset="-120"/>
                <a:ea typeface="Arial Unicode MS" pitchFamily="34" charset="-120"/>
                <a:cs typeface="Arial Unicode MS" pitchFamily="34" charset="-120"/>
              </a:rPr>
              <a:t>伯</a:t>
            </a:r>
            <a:r>
              <a:rPr lang="en-US" altLang="zh-TW" sz="1200" dirty="0">
                <a:latin typeface="Arial Unicode MS" pitchFamily="34" charset="-120"/>
                <a:ea typeface="Arial Unicode MS" pitchFamily="34" charset="-120"/>
                <a:cs typeface="Arial Unicode MS" pitchFamily="34" charset="-120"/>
              </a:rPr>
              <a:t>26:12</a:t>
            </a:r>
            <a:r>
              <a:rPr lang="zh-TW" altLang="en-US" sz="1200" dirty="0">
                <a:latin typeface="Arial Unicode MS" pitchFamily="34" charset="-120"/>
                <a:ea typeface="Arial Unicode MS" pitchFamily="34" charset="-120"/>
                <a:cs typeface="Arial Unicode MS" pitchFamily="34" charset="-120"/>
              </a:rPr>
              <a:t>神能攪動大海</a:t>
            </a:r>
            <a:r>
              <a:rPr lang="en-US" altLang="zh-TW" sz="1200" dirty="0">
                <a:latin typeface="Arial Unicode MS" pitchFamily="34" charset="-120"/>
                <a:ea typeface="Arial Unicode MS" pitchFamily="34" charset="-120"/>
                <a:cs typeface="Arial Unicode MS" pitchFamily="34" charset="-120"/>
              </a:rPr>
              <a:t>…</a:t>
            </a:r>
            <a:r>
              <a:rPr lang="zh-TW" altLang="en-US" sz="1200" dirty="0">
                <a:latin typeface="Arial Unicode MS" pitchFamily="34" charset="-120"/>
                <a:ea typeface="Arial Unicode MS" pitchFamily="34" charset="-120"/>
                <a:cs typeface="Arial Unicode MS" pitchFamily="34" charset="-120"/>
              </a:rPr>
              <a:t>打傷拉哈伯</a:t>
            </a:r>
            <a:endParaRPr lang="en-US" altLang="zh-HK" sz="1200" dirty="0">
              <a:latin typeface="Arial Unicode MS" pitchFamily="34" charset="-120"/>
              <a:ea typeface="Arial Unicode MS" pitchFamily="34" charset="-120"/>
              <a:cs typeface="Arial Unicode MS" pitchFamily="34" charset="-120"/>
            </a:endParaRPr>
          </a:p>
          <a:p>
            <a:pPr marL="0" indent="0">
              <a:buNone/>
            </a:pPr>
            <a:r>
              <a:rPr lang="zh-TW" altLang="en-US" sz="1200" dirty="0">
                <a:latin typeface="Arial Unicode MS" pitchFamily="34" charset="-120"/>
                <a:ea typeface="Arial Unicode MS" pitchFamily="34" charset="-120"/>
                <a:cs typeface="Arial Unicode MS" pitchFamily="34" charset="-120"/>
              </a:rPr>
              <a:t>啟</a:t>
            </a:r>
            <a:r>
              <a:rPr lang="en-US" altLang="zh-TW" sz="1200" dirty="0">
                <a:latin typeface="Arial Unicode MS" pitchFamily="34" charset="-120"/>
                <a:ea typeface="Arial Unicode MS" pitchFamily="34" charset="-120"/>
                <a:cs typeface="Arial Unicode MS" pitchFamily="34" charset="-120"/>
              </a:rPr>
              <a:t>21:1</a:t>
            </a:r>
            <a:r>
              <a:rPr lang="zh-TW" altLang="en-US" sz="1200" dirty="0">
                <a:latin typeface="Arial Unicode MS" pitchFamily="34" charset="-120"/>
                <a:ea typeface="Arial Unicode MS" pitchFamily="34" charset="-120"/>
                <a:cs typeface="Arial Unicode MS" pitchFamily="34" charset="-120"/>
              </a:rPr>
              <a:t>海也不再有了</a:t>
            </a:r>
            <a:endParaRPr lang="zh-HK" altLang="en-US" sz="1200" dirty="0">
              <a:latin typeface="Arial Unicode MS" pitchFamily="34" charset="-120"/>
              <a:ea typeface="Arial Unicode MS" pitchFamily="34" charset="-120"/>
              <a:cs typeface="Arial Unicode MS" pitchFamily="34" charset="-120"/>
            </a:endParaRPr>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64</a:t>
            </a:fld>
            <a:endParaRPr lang="zh-HK" altLang="en-US"/>
          </a:p>
        </p:txBody>
      </p:sp>
    </p:spTree>
    <p:extLst>
      <p:ext uri="{BB962C8B-B14F-4D97-AF65-F5344CB8AC3E}">
        <p14:creationId xmlns:p14="http://schemas.microsoft.com/office/powerpoint/2010/main" val="19564131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傳說是由墮落的天使，他處處破壞神的工作，令人迷惑，要人離開神。有人借以賽亞書</a:t>
            </a:r>
            <a:r>
              <a:rPr lang="en-US" altLang="zh-TW" dirty="0"/>
              <a:t>14:12-15</a:t>
            </a:r>
            <a:r>
              <a:rPr lang="zh-TW" altLang="en-US" dirty="0"/>
              <a:t>籲作描述撒旦的驕矜與失敗。</a:t>
            </a:r>
            <a:endParaRPr lang="en-US" altLang="zh-TW" dirty="0"/>
          </a:p>
          <a:p>
            <a:r>
              <a:rPr lang="en-US" altLang="zh-TW" sz="1200" b="0" i="0" kern="1200" dirty="0">
                <a:solidFill>
                  <a:schemeClr val="tx1"/>
                </a:solidFill>
                <a:effectLst/>
                <a:latin typeface="+mn-lt"/>
                <a:ea typeface="+mn-ea"/>
                <a:cs typeface="+mn-cs"/>
              </a:rPr>
              <a:t>14:12 </a:t>
            </a:r>
            <a:r>
              <a:rPr lang="zh-TW" altLang="en-US" sz="1200" b="0" i="0" kern="1200" dirty="0">
                <a:solidFill>
                  <a:schemeClr val="tx1"/>
                </a:solidFill>
                <a:effectLst/>
                <a:latin typeface="+mn-lt"/>
                <a:ea typeface="+mn-ea"/>
                <a:cs typeface="+mn-cs"/>
              </a:rPr>
              <a:t>明亮之星、早晨之子阿、你何竟從天墜落．你這攻敗列國的、何竟被砍倒在地上。 </a:t>
            </a:r>
            <a:r>
              <a:rPr lang="zh-TW" altLang="en-US" dirty="0"/>
              <a:t/>
            </a:r>
            <a:br>
              <a:rPr lang="zh-TW" altLang="en-US" dirty="0"/>
            </a:br>
            <a:r>
              <a:rPr lang="en-US" altLang="zh-TW" sz="1200" b="0" i="0" kern="1200" dirty="0">
                <a:solidFill>
                  <a:schemeClr val="tx1"/>
                </a:solidFill>
                <a:effectLst/>
                <a:latin typeface="+mn-lt"/>
                <a:ea typeface="+mn-ea"/>
                <a:cs typeface="+mn-cs"/>
              </a:rPr>
              <a:t>14:13 </a:t>
            </a:r>
            <a:r>
              <a:rPr lang="zh-TW" altLang="en-US" sz="1200" b="0" i="0" kern="1200" dirty="0">
                <a:solidFill>
                  <a:schemeClr val="tx1"/>
                </a:solidFill>
                <a:effectLst/>
                <a:latin typeface="+mn-lt"/>
                <a:ea typeface="+mn-ea"/>
                <a:cs typeface="+mn-cs"/>
              </a:rPr>
              <a:t>你心裡曾說、我要升到天上．我要高舉我的寶座在　神眾星以上．我要坐在聚會的山上、在北方的極處、 </a:t>
            </a:r>
            <a:r>
              <a:rPr lang="zh-TW" altLang="en-US" dirty="0"/>
              <a:t/>
            </a:r>
            <a:br>
              <a:rPr lang="zh-TW" altLang="en-US" dirty="0"/>
            </a:br>
            <a:r>
              <a:rPr lang="en-US" altLang="zh-TW" sz="1200" b="0" i="0" kern="1200" dirty="0">
                <a:solidFill>
                  <a:schemeClr val="tx1"/>
                </a:solidFill>
                <a:effectLst/>
                <a:latin typeface="+mn-lt"/>
                <a:ea typeface="+mn-ea"/>
                <a:cs typeface="+mn-cs"/>
              </a:rPr>
              <a:t>14:14 </a:t>
            </a:r>
            <a:r>
              <a:rPr lang="zh-TW" altLang="en-US" sz="1200" b="0" i="0" kern="1200" dirty="0">
                <a:solidFill>
                  <a:schemeClr val="tx1"/>
                </a:solidFill>
                <a:effectLst/>
                <a:latin typeface="+mn-lt"/>
                <a:ea typeface="+mn-ea"/>
                <a:cs typeface="+mn-cs"/>
              </a:rPr>
              <a:t>我要升到高雲之上．我要與至上者同等。 </a:t>
            </a:r>
            <a:r>
              <a:rPr lang="zh-TW" altLang="en-US" dirty="0"/>
              <a:t/>
            </a:r>
            <a:br>
              <a:rPr lang="zh-TW" altLang="en-US" dirty="0"/>
            </a:br>
            <a:r>
              <a:rPr lang="en-US" altLang="zh-TW" sz="1200" b="0" i="0" kern="1200" dirty="0">
                <a:solidFill>
                  <a:schemeClr val="tx1"/>
                </a:solidFill>
                <a:effectLst/>
                <a:latin typeface="+mn-lt"/>
                <a:ea typeface="+mn-ea"/>
                <a:cs typeface="+mn-cs"/>
              </a:rPr>
              <a:t>14:15 </a:t>
            </a:r>
            <a:r>
              <a:rPr lang="zh-TW" altLang="en-US" sz="1200" b="0" i="0" kern="1200" dirty="0">
                <a:solidFill>
                  <a:schemeClr val="tx1"/>
                </a:solidFill>
                <a:effectLst/>
                <a:latin typeface="+mn-lt"/>
                <a:ea typeface="+mn-ea"/>
                <a:cs typeface="+mn-cs"/>
              </a:rPr>
              <a:t>然而你必墜落陰間、到坑中極深之處。</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66</a:t>
            </a:fld>
            <a:endParaRPr lang="zh-HK" altLang="en-US"/>
          </a:p>
        </p:txBody>
      </p:sp>
    </p:spTree>
    <p:extLst>
      <p:ext uri="{BB962C8B-B14F-4D97-AF65-F5344CB8AC3E}">
        <p14:creationId xmlns:p14="http://schemas.microsoft.com/office/powerpoint/2010/main" val="25707543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創</a:t>
            </a:r>
            <a:r>
              <a:rPr lang="en-US" altLang="zh-TW" dirty="0"/>
              <a:t>15 </a:t>
            </a:r>
            <a:r>
              <a:rPr lang="zh-TW" altLang="en-US" dirty="0"/>
              <a:t>在應許之後獻的祭</a:t>
            </a:r>
            <a:endParaRPr lang="en-US" altLang="zh-TW" dirty="0"/>
          </a:p>
          <a:p>
            <a:r>
              <a:rPr lang="zh-TW" altLang="en-US" dirty="0"/>
              <a:t>創</a:t>
            </a:r>
            <a:r>
              <a:rPr lang="en-US" altLang="zh-TW" dirty="0"/>
              <a:t>17</a:t>
            </a:r>
            <a:r>
              <a:rPr lang="zh-TW" altLang="en-US" dirty="0"/>
              <a:t>改名亞伯拉罕，神又要求佢同後人，世世代代都遵守割禮</a:t>
            </a:r>
            <a:endParaRPr lang="en-US" altLang="zh-TW" dirty="0"/>
          </a:p>
          <a:p>
            <a:r>
              <a:rPr lang="zh-TW" altLang="en-US" dirty="0"/>
              <a:t>有一句猶太人的禱告：感謝神造我不是女人、外邦人和狗。反映了他們因割禮而自視過高。</a:t>
            </a:r>
            <a:endParaRPr lang="en-US" altLang="zh-TW" dirty="0"/>
          </a:p>
          <a:p>
            <a:r>
              <a:rPr lang="zh-TW" altLang="en-US" dirty="0"/>
              <a:t>猶太人藉此身體的記號，只誇耀自己作上帝選民的身份，但對神無敬虔的心，耶利米斥責以色列人心中沒有受割禮耶</a:t>
            </a:r>
            <a:r>
              <a:rPr lang="en-US" altLang="zh-TW" dirty="0"/>
              <a:t>(25-26)</a:t>
            </a:r>
          </a:p>
          <a:p>
            <a:r>
              <a:rPr lang="zh-TW" altLang="en-US" dirty="0"/>
              <a:t>割禮的問題在新約才起風浪，我們在新約北景再講。</a:t>
            </a:r>
            <a:endParaRPr lang="en-US" altLang="zh-TW" dirty="0"/>
          </a:p>
          <a:p>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67</a:t>
            </a:fld>
            <a:endParaRPr lang="zh-HK" altLang="en-US"/>
          </a:p>
        </p:txBody>
      </p:sp>
    </p:spTree>
    <p:extLst>
      <p:ext uri="{BB962C8B-B14F-4D97-AF65-F5344CB8AC3E}">
        <p14:creationId xmlns:p14="http://schemas.microsoft.com/office/powerpoint/2010/main" val="24897261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從十誡到</a:t>
            </a:r>
            <a:r>
              <a:rPr lang="en-US" altLang="zh-TW" dirty="0"/>
              <a:t>613</a:t>
            </a:r>
            <a:r>
              <a:rPr lang="zh-TW" altLang="en-US" dirty="0"/>
              <a:t>條律法。</a:t>
            </a:r>
            <a:endParaRPr lang="en-US" altLang="zh-TW" dirty="0"/>
          </a:p>
          <a:p>
            <a:r>
              <a:rPr lang="zh-TW" altLang="en-US" dirty="0"/>
              <a:t>過繼的規舉、</a:t>
            </a:r>
            <a:endParaRPr lang="en-US" altLang="zh-TW" dirty="0"/>
          </a:p>
          <a:p>
            <a:endParaRPr lang="en-US" altLang="zh-TW" dirty="0"/>
          </a:p>
          <a:p>
            <a:r>
              <a:rPr lang="zh-TW" altLang="en-US" dirty="0"/>
              <a:t>唔可以接觸外邦人</a:t>
            </a:r>
            <a:endParaRPr lang="en-US" altLang="zh-TW" dirty="0"/>
          </a:p>
          <a:p>
            <a:r>
              <a:rPr lang="zh-TW" altLang="en-US" dirty="0"/>
              <a:t>祭司一定由利未人的亞倫家</a:t>
            </a:r>
            <a:endParaRPr lang="en-US" altLang="zh-TW" dirty="0"/>
          </a:p>
          <a:p>
            <a:r>
              <a:rPr lang="zh-TW" altLang="en-US" dirty="0"/>
              <a:t>制定獻祭之例。</a:t>
            </a:r>
            <a:r>
              <a:rPr lang="en-US" altLang="zh-TW" dirty="0"/>
              <a:t>/</a:t>
            </a:r>
            <a:r>
              <a:rPr lang="zh-TW" altLang="en-US" dirty="0"/>
              <a:t>三次朝聖</a:t>
            </a:r>
            <a:endParaRPr lang="en-US" altLang="zh-TW"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68</a:t>
            </a:fld>
            <a:endParaRPr lang="zh-HK" altLang="en-US"/>
          </a:p>
        </p:txBody>
      </p:sp>
    </p:spTree>
    <p:extLst>
      <p:ext uri="{BB962C8B-B14F-4D97-AF65-F5344CB8AC3E}">
        <p14:creationId xmlns:p14="http://schemas.microsoft.com/office/powerpoint/2010/main" val="3587701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zh-HK" sz="1200" kern="1200" dirty="0">
                <a:solidFill>
                  <a:schemeClr val="tx1"/>
                </a:solidFill>
                <a:effectLst/>
                <a:latin typeface="+mn-lt"/>
                <a:ea typeface="+mn-ea"/>
                <a:cs typeface="+mn-cs"/>
              </a:rPr>
              <a:t>這塊土地其實是黑玄武岩，陡峭又堅硬，連駱駝都過不去，</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6</a:t>
            </a:fld>
            <a:endParaRPr lang="zh-HK" altLang="en-US"/>
          </a:p>
        </p:txBody>
      </p:sp>
    </p:spTree>
    <p:extLst>
      <p:ext uri="{BB962C8B-B14F-4D97-AF65-F5344CB8AC3E}">
        <p14:creationId xmlns:p14="http://schemas.microsoft.com/office/powerpoint/2010/main" val="39687882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不少民族以吃血或帶血的肉，有增加精力，通靈，並進行某些宗教禮儀。</a:t>
            </a:r>
            <a:endParaRPr lang="en-US" altLang="zh-TW" dirty="0"/>
          </a:p>
          <a:p>
            <a:r>
              <a:rPr lang="zh-TW" altLang="en-US" dirty="0"/>
              <a:t>殺生無疑是結束了一生命，也信惹神憤怒。對殺生感恐懼。</a:t>
            </a:r>
            <a:endParaRPr lang="en-US" altLang="zh-TW" dirty="0"/>
          </a:p>
          <a:p>
            <a:r>
              <a:rPr lang="zh-TW" altLang="en-US" dirty="0"/>
              <a:t>舊約開始</a:t>
            </a:r>
            <a:r>
              <a:rPr lang="en-US" altLang="zh-TW" dirty="0"/>
              <a:t>(</a:t>
            </a:r>
            <a:r>
              <a:rPr lang="zh-TW" altLang="en-US" dirty="0"/>
              <a:t>創</a:t>
            </a:r>
            <a:r>
              <a:rPr lang="en-US" altLang="zh-TW" dirty="0"/>
              <a:t>9:4-6)</a:t>
            </a:r>
            <a:r>
              <a:rPr lang="zh-TW" altLang="en-US" dirty="0"/>
              <a:t>給人三個原則：</a:t>
            </a:r>
            <a:r>
              <a:rPr lang="en-US" altLang="zh-TW" dirty="0"/>
              <a:t>1</a:t>
            </a:r>
            <a:r>
              <a:rPr lang="zh-TW" altLang="en-US" dirty="0"/>
              <a:t>人血絕不能流。</a:t>
            </a:r>
            <a:r>
              <a:rPr lang="en-US" altLang="zh-TW" dirty="0"/>
              <a:t>2</a:t>
            </a:r>
            <a:r>
              <a:rPr lang="zh-TW" altLang="en-US" dirty="0"/>
              <a:t>動物血絕不能吃。</a:t>
            </a:r>
            <a:endParaRPr lang="en-US" altLang="zh-TW" dirty="0"/>
          </a:p>
          <a:p>
            <a:r>
              <a:rPr lang="en-US" altLang="zh-TW" dirty="0"/>
              <a:t>3</a:t>
            </a:r>
            <a:r>
              <a:rPr lang="zh-TW" altLang="en-US" dirty="0"/>
              <a:t>祭牲血只獻在壇作贖罪之用。</a:t>
            </a:r>
            <a:endParaRPr lang="en-US" altLang="zh-TW" dirty="0"/>
          </a:p>
          <a:p>
            <a:r>
              <a:rPr lang="zh-TW" altLang="en-US" dirty="0"/>
              <a:t>處理血：宰殺牲口必須在會幕內，</a:t>
            </a:r>
            <a:r>
              <a:rPr lang="en-US" altLang="zh-TW" dirty="0"/>
              <a:t>1</a:t>
            </a:r>
            <a:r>
              <a:rPr lang="zh-TW" altLang="en-US" dirty="0"/>
              <a:t>血不能隨便棄置，要獻在壇上。</a:t>
            </a:r>
            <a:endParaRPr lang="en-US" altLang="zh-TW" dirty="0"/>
          </a:p>
          <a:p>
            <a:r>
              <a:rPr lang="en-US" altLang="zh-TW" dirty="0"/>
              <a:t>2</a:t>
            </a:r>
            <a:r>
              <a:rPr lang="zh-TW" altLang="en-US" dirty="0"/>
              <a:t>獵物放血後要用土掩埋。</a:t>
            </a:r>
            <a:endParaRPr lang="en-US" altLang="zh-TW" dirty="0"/>
          </a:p>
          <a:p>
            <a:r>
              <a:rPr lang="zh-TW" altLang="en-US" dirty="0"/>
              <a:t>食用殺生等同謀殺，</a:t>
            </a:r>
            <a:r>
              <a:rPr lang="en-US" altLang="zh-TW" dirty="0"/>
              <a:t>(</a:t>
            </a:r>
            <a:r>
              <a:rPr lang="zh-TW" altLang="en-US" dirty="0"/>
              <a:t>利十七</a:t>
            </a:r>
            <a:r>
              <a:rPr lang="en-US" altLang="zh-TW" dirty="0"/>
              <a:t>11)</a:t>
            </a:r>
            <a:r>
              <a:rPr lang="zh-TW" altLang="en-US" dirty="0"/>
              <a:t>，讓血獻在壇贖謀殺罪。其意義是把生命重歸神所有。</a:t>
            </a:r>
            <a:endParaRPr lang="en-US" altLang="zh-TW" dirty="0"/>
          </a:p>
          <a:p>
            <a:r>
              <a:rPr lang="zh-TW" altLang="en-US" dirty="0"/>
              <a:t>埋血也有同義，</a:t>
            </a:r>
            <a:r>
              <a:rPr lang="en-US" altLang="zh-TW" dirty="0"/>
              <a:t>(</a:t>
            </a:r>
            <a:r>
              <a:rPr lang="zh-TW" altLang="en-US" dirty="0"/>
              <a:t>血本來不能贖罪，唯有獻在壇上才能。</a:t>
            </a:r>
            <a:r>
              <a:rPr lang="en-US" altLang="zh-TW" dirty="0"/>
              <a:t>)</a:t>
            </a:r>
          </a:p>
          <a:p>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70</a:t>
            </a:fld>
            <a:endParaRPr lang="zh-HK" altLang="en-US"/>
          </a:p>
        </p:txBody>
      </p:sp>
    </p:spTree>
    <p:extLst>
      <p:ext uri="{BB962C8B-B14F-4D97-AF65-F5344CB8AC3E}">
        <p14:creationId xmlns:p14="http://schemas.microsoft.com/office/powerpoint/2010/main" val="27227683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聖經：罪孽、悖逆、邪惡、不義、過犯。</a:t>
            </a:r>
            <a:endParaRPr lang="en-US" altLang="zh-TW" dirty="0"/>
          </a:p>
          <a:p>
            <a:r>
              <a:rPr lang="zh-TW" altLang="en-US" sz="1200" dirty="0">
                <a:latin typeface="Arial Unicode MS" panose="020B0604020202020204" pitchFamily="34" charset="-120"/>
                <a:ea typeface="Arial Unicode MS" panose="020B0604020202020204" pitchFamily="34" charset="-120"/>
                <a:cs typeface="Arial Unicode MS" panose="020B0604020202020204" pitchFamily="34" charset="-120"/>
              </a:rPr>
              <a:t>罪</a:t>
            </a:r>
            <a:r>
              <a:rPr lang="en-US" altLang="zh-TW" sz="1200" dirty="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1200" dirty="0">
                <a:latin typeface="Arial Unicode MS" panose="020B0604020202020204" pitchFamily="34" charset="-120"/>
                <a:ea typeface="Arial Unicode MS" panose="020B0604020202020204" pitchFamily="34" charset="-120"/>
                <a:cs typeface="Arial Unicode MS" panose="020B0604020202020204" pitchFamily="34" charset="-120"/>
              </a:rPr>
              <a:t>不能達到目標</a:t>
            </a:r>
            <a:endParaRPr lang="en-US" altLang="zh-TW" sz="1200" dirty="0">
              <a:latin typeface="Arial Unicode MS" panose="020B0604020202020204" pitchFamily="34" charset="-120"/>
              <a:ea typeface="Arial Unicode MS" panose="020B0604020202020204" pitchFamily="34" charset="-120"/>
              <a:cs typeface="Arial Unicode MS" panose="020B0604020202020204" pitchFamily="34" charset="-120"/>
            </a:endParaRPr>
          </a:p>
          <a:p>
            <a:r>
              <a:rPr lang="zh-TW" altLang="en-US" sz="1200" dirty="0">
                <a:latin typeface="Arial Unicode MS" panose="020B0604020202020204" pitchFamily="34" charset="-120"/>
                <a:ea typeface="Arial Unicode MS" panose="020B0604020202020204" pitchFamily="34" charset="-120"/>
                <a:cs typeface="Arial Unicode MS" panose="020B0604020202020204" pitchFamily="34" charset="-120"/>
              </a:rPr>
              <a:t>人人皆不能達到神的要求，對神有虧欠</a:t>
            </a:r>
            <a:r>
              <a:rPr lang="en-US" altLang="zh-TW" sz="1200" dirty="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1200" dirty="0">
                <a:latin typeface="Arial Unicode MS" panose="020B0604020202020204" pitchFamily="34" charset="-120"/>
                <a:ea typeface="Arial Unicode MS" panose="020B0604020202020204" pitchFamily="34" charset="-120"/>
                <a:cs typeface="Arial Unicode MS" panose="020B0604020202020204" pitchFamily="34" charset="-120"/>
              </a:rPr>
              <a:t>有罪</a:t>
            </a:r>
            <a:r>
              <a:rPr lang="en-US" altLang="zh-TW" sz="1200" dirty="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1200" dirty="0">
                <a:latin typeface="Arial Unicode MS" panose="020B0604020202020204" pitchFamily="34" charset="-120"/>
                <a:ea typeface="Arial Unicode MS" panose="020B0604020202020204" pitchFamily="34" charset="-120"/>
                <a:cs typeface="Arial Unicode MS" panose="020B0604020202020204" pitchFamily="34" charset="-120"/>
              </a:rPr>
              <a:t>。</a:t>
            </a:r>
            <a:endParaRPr lang="en-US" altLang="zh-TW" sz="1200" dirty="0">
              <a:latin typeface="Arial Unicode MS" panose="020B0604020202020204" pitchFamily="34" charset="-120"/>
              <a:ea typeface="Arial Unicode MS" panose="020B0604020202020204" pitchFamily="34" charset="-120"/>
              <a:cs typeface="Arial Unicode MS" panose="020B0604020202020204" pitchFamily="34" charset="-120"/>
            </a:endParaRPr>
          </a:p>
          <a:p>
            <a:r>
              <a:rPr lang="zh-TW" altLang="en-US" sz="1200" dirty="0">
                <a:latin typeface="Arial Unicode MS" panose="020B0604020202020204" pitchFamily="34" charset="-120"/>
                <a:ea typeface="Arial Unicode MS" panose="020B0604020202020204" pitchFamily="34" charset="-120"/>
                <a:cs typeface="Arial Unicode MS" panose="020B0604020202020204" pitchFamily="34" charset="-120"/>
              </a:rPr>
              <a:t>律法顯出什麼是罪</a:t>
            </a:r>
            <a:endParaRPr lang="en-US" altLang="zh-TW" sz="1200" dirty="0">
              <a:latin typeface="Arial Unicode MS" panose="020B0604020202020204" pitchFamily="34" charset="-120"/>
              <a:ea typeface="Arial Unicode MS" panose="020B0604020202020204" pitchFamily="34" charset="-120"/>
              <a:cs typeface="Arial Unicode MS" panose="020B0604020202020204" pitchFamily="34" charset="-120"/>
            </a:endParaRPr>
          </a:p>
          <a:p>
            <a:r>
              <a:rPr lang="zh-TW" altLang="en-US" sz="1200" dirty="0">
                <a:latin typeface="Arial Unicode MS" panose="020B0604020202020204" pitchFamily="34" charset="-120"/>
                <a:ea typeface="Arial Unicode MS" panose="020B0604020202020204" pitchFamily="34" charset="-120"/>
                <a:cs typeface="Arial Unicode MS" panose="020B0604020202020204" pitchFamily="34" charset="-120"/>
              </a:rPr>
              <a:t>以獻祭的方式，將無罪的代替有罪。</a:t>
            </a:r>
            <a:endParaRPr lang="en-US" altLang="zh-TW" sz="1200" dirty="0">
              <a:latin typeface="Arial Unicode MS" panose="020B0604020202020204" pitchFamily="34" charset="-120"/>
              <a:ea typeface="Arial Unicode MS" panose="020B0604020202020204" pitchFamily="34" charset="-120"/>
              <a:cs typeface="Arial Unicode MS" panose="020B0604020202020204" pitchFamily="34" charset="-120"/>
            </a:endParaRPr>
          </a:p>
          <a:p>
            <a:r>
              <a:rPr lang="zh-TW" altLang="en-US" dirty="0"/>
              <a:t>從人裏面來的，才能污穢人。</a:t>
            </a:r>
            <a:endParaRPr lang="en-US" altLang="zh-TW" dirty="0"/>
          </a:p>
          <a:p>
            <a:r>
              <a:rPr lang="zh-TW" altLang="en-US" dirty="0"/>
              <a:t>中國人有恥辱觀念，沒有罪的觀念，</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71</a:t>
            </a:fld>
            <a:endParaRPr lang="zh-HK" altLang="en-US"/>
          </a:p>
        </p:txBody>
      </p:sp>
    </p:spTree>
    <p:extLst>
      <p:ext uri="{BB962C8B-B14F-4D97-AF65-F5344CB8AC3E}">
        <p14:creationId xmlns:p14="http://schemas.microsoft.com/office/powerpoint/2010/main" val="5825459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拿</a:t>
            </a:r>
            <a:r>
              <a:rPr lang="en-US" altLang="zh-TW" dirty="0"/>
              <a:t>2:2</a:t>
            </a:r>
            <a:r>
              <a:rPr lang="zh-TW" altLang="en-US" dirty="0"/>
              <a:t>從陰間的深處呼求</a:t>
            </a:r>
            <a:r>
              <a:rPr lang="en-US" altLang="zh-TW" dirty="0"/>
              <a:t>…</a:t>
            </a:r>
            <a:r>
              <a:rPr lang="zh-TW" altLang="en-US" dirty="0"/>
              <a:t>他像去了陰間</a:t>
            </a:r>
            <a:endParaRPr lang="en-US" altLang="zh-TW" dirty="0"/>
          </a:p>
          <a:p>
            <a:r>
              <a:rPr lang="zh-TW" altLang="en-US" dirty="0"/>
              <a:t>耶穌引用約拿的觀念</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dirty="0"/>
              <a:t>舊約的思想是人死後都到陰間裏去，不再有希望。『陰間』，常被誤譯為『地獄』，是在地下一個幽晦的地方，在那裏死者僅似幽影般的存在，沒有力氣，沒有光明，與人與上帝隔絕。（詩</a:t>
            </a:r>
            <a:r>
              <a:rPr lang="en-US" altLang="zh-HK" sz="1200" dirty="0"/>
              <a:t>6:5</a:t>
            </a:r>
            <a:r>
              <a:rPr lang="zh-TW" altLang="zh-HK" sz="1200" dirty="0"/>
              <a:t>、詩</a:t>
            </a:r>
            <a:r>
              <a:rPr lang="en-US" altLang="zh-HK" sz="1200" dirty="0"/>
              <a:t>30:9</a:t>
            </a:r>
            <a:r>
              <a:rPr lang="zh-TW" altLang="zh-HK" sz="1200" dirty="0"/>
              <a:t>、詩</a:t>
            </a:r>
            <a:r>
              <a:rPr lang="en-US" altLang="zh-HK" sz="1200" dirty="0"/>
              <a:t>88:10-12</a:t>
            </a:r>
            <a:r>
              <a:rPr lang="zh-TW" altLang="zh-HK" sz="1200" dirty="0"/>
              <a:t>、詩</a:t>
            </a:r>
            <a:r>
              <a:rPr lang="en-US" altLang="zh-HK" sz="1200" dirty="0"/>
              <a:t>115:17</a:t>
            </a:r>
            <a:r>
              <a:rPr lang="zh-TW" altLang="zh-HK" sz="1200" dirty="0"/>
              <a:t>、賽</a:t>
            </a:r>
            <a:r>
              <a:rPr lang="en-US" altLang="zh-HK" sz="1200" dirty="0"/>
              <a:t>38:18</a:t>
            </a:r>
            <a:r>
              <a:rPr lang="zh-TW" altLang="zh-HK" sz="1200" dirty="0"/>
              <a:t>、傳</a:t>
            </a:r>
            <a:r>
              <a:rPr lang="en-US" altLang="zh-HK" sz="1200" dirty="0"/>
              <a:t>9:4</a:t>
            </a:r>
            <a:r>
              <a:rPr lang="zh-TW" altLang="zh-HK" sz="1200" dirty="0"/>
              <a:t>，</a:t>
            </a:r>
            <a:r>
              <a:rPr lang="en-US" altLang="zh-HK" sz="1200" dirty="0"/>
              <a:t>5</a:t>
            </a:r>
            <a:r>
              <a:rPr lang="zh-TW" altLang="zh-HK" sz="1200" dirty="0"/>
              <a:t>，</a:t>
            </a:r>
            <a:r>
              <a:rPr lang="en-US" altLang="zh-HK" sz="1200" dirty="0"/>
              <a:t>10</a:t>
            </a:r>
            <a:r>
              <a:rPr lang="zh-TW" altLang="zh-HK" sz="1200" dirty="0"/>
              <a:t>）。</a:t>
            </a:r>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72</a:t>
            </a:fld>
            <a:endParaRPr lang="zh-HK" altLang="en-US"/>
          </a:p>
        </p:txBody>
      </p:sp>
    </p:spTree>
    <p:extLst>
      <p:ext uri="{BB962C8B-B14F-4D97-AF65-F5344CB8AC3E}">
        <p14:creationId xmlns:p14="http://schemas.microsoft.com/office/powerpoint/2010/main" val="34493590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耶穌常用「地獄」來描述審判會帶來終極懲罰。</a:t>
            </a:r>
            <a:endParaRPr lang="en-US" altLang="zh-TW" dirty="0"/>
          </a:p>
          <a:p>
            <a:r>
              <a:rPr lang="zh-TW" altLang="en-US" dirty="0">
                <a:latin typeface="Arial Unicode MS" pitchFamily="34" charset="-120"/>
                <a:ea typeface="Arial Unicode MS" pitchFamily="34" charset="-120"/>
                <a:cs typeface="Arial Unicode MS" pitchFamily="34" charset="-120"/>
              </a:rPr>
              <a:t>指耶路撒冷南邊的欣嫩子谷。該地曾是祭偶像中心，後遭神審判</a:t>
            </a:r>
            <a:r>
              <a:rPr lang="en-US" altLang="zh-TW" dirty="0">
                <a:latin typeface="Arial Unicode MS" pitchFamily="34" charset="-120"/>
                <a:ea typeface="Arial Unicode MS" pitchFamily="34" charset="-120"/>
                <a:cs typeface="Arial Unicode MS" pitchFamily="34" charset="-120"/>
              </a:rPr>
              <a:t>(</a:t>
            </a:r>
            <a:r>
              <a:rPr lang="zh-TW" altLang="en-US" dirty="0">
                <a:latin typeface="Arial Unicode MS" pitchFamily="34" charset="-120"/>
                <a:ea typeface="Arial Unicode MS" pitchFamily="34" charset="-120"/>
                <a:cs typeface="Arial Unicode MS" pitchFamily="34" charset="-120"/>
              </a:rPr>
              <a:t>代下</a:t>
            </a:r>
            <a:r>
              <a:rPr lang="en-US" altLang="zh-TW" dirty="0">
                <a:latin typeface="Arial Unicode MS" pitchFamily="34" charset="-120"/>
                <a:ea typeface="Arial Unicode MS" pitchFamily="34" charset="-120"/>
                <a:cs typeface="Arial Unicode MS" pitchFamily="34" charset="-120"/>
              </a:rPr>
              <a:t>33:6, </a:t>
            </a:r>
            <a:r>
              <a:rPr lang="zh-TW" altLang="en-US" dirty="0">
                <a:latin typeface="Arial Unicode MS" pitchFamily="34" charset="-120"/>
                <a:ea typeface="Arial Unicode MS" pitchFamily="34" charset="-120"/>
                <a:cs typeface="Arial Unicode MS" pitchFamily="34" charset="-120"/>
              </a:rPr>
              <a:t>耶</a:t>
            </a:r>
            <a:r>
              <a:rPr lang="en-US" altLang="zh-TW" dirty="0">
                <a:latin typeface="Arial Unicode MS" pitchFamily="34" charset="-120"/>
                <a:ea typeface="Arial Unicode MS" pitchFamily="34" charset="-120"/>
                <a:cs typeface="Arial Unicode MS" pitchFamily="34" charset="-120"/>
              </a:rPr>
              <a:t>7:31-34, 32:35)</a:t>
            </a:r>
            <a:endParaRPr lang="zh-HK" altLang="en-US" dirty="0">
              <a:latin typeface="Arial Unicode MS" pitchFamily="34" charset="-120"/>
              <a:ea typeface="Arial Unicode MS" pitchFamily="34" charset="-120"/>
              <a:cs typeface="Arial Unicode MS" pitchFamily="34" charset="-120"/>
            </a:endParaRPr>
          </a:p>
          <a:p>
            <a:r>
              <a:rPr lang="zh-TW" altLang="en-US" dirty="0">
                <a:latin typeface="Arial Unicode MS" pitchFamily="34" charset="-120"/>
                <a:ea typeface="Arial Unicode MS" pitchFamily="34" charset="-120"/>
                <a:cs typeface="Arial Unicode MS" pitchFamily="34" charset="-120"/>
              </a:rPr>
              <a:t>結果淪為 </a:t>
            </a:r>
            <a:r>
              <a:rPr lang="en-US" altLang="zh-TW" dirty="0">
                <a:latin typeface="Arial Unicode MS" pitchFamily="34" charset="-120"/>
                <a:ea typeface="Arial Unicode MS" pitchFamily="34" charset="-120"/>
                <a:cs typeface="Arial Unicode MS" pitchFamily="34" charset="-120"/>
              </a:rPr>
              <a:t>[</a:t>
            </a:r>
            <a:r>
              <a:rPr lang="zh-TW" altLang="en-US" dirty="0">
                <a:latin typeface="Arial Unicode MS" pitchFamily="34" charset="-120"/>
                <a:ea typeface="Arial Unicode MS" pitchFamily="34" charset="-120"/>
                <a:cs typeface="Arial Unicode MS" pitchFamily="34" charset="-120"/>
              </a:rPr>
              <a:t>有蛆蟲及火燒</a:t>
            </a:r>
            <a:r>
              <a:rPr lang="en-US" altLang="zh-TW" dirty="0">
                <a:latin typeface="Arial Unicode MS" pitchFamily="34" charset="-120"/>
                <a:ea typeface="Arial Unicode MS" pitchFamily="34" charset="-120"/>
                <a:cs typeface="Arial Unicode MS" pitchFamily="34" charset="-120"/>
              </a:rPr>
              <a:t>] </a:t>
            </a:r>
            <a:r>
              <a:rPr lang="zh-TW" altLang="en-US" dirty="0">
                <a:latin typeface="Arial Unicode MS" pitchFamily="34" charset="-120"/>
                <a:ea typeface="Arial Unicode MS" pitchFamily="34" charset="-120"/>
                <a:cs typeface="Arial Unicode MS" pitchFamily="34" charset="-120"/>
              </a:rPr>
              <a:t>垃圾場和亂葬谷</a:t>
            </a:r>
            <a:endParaRPr lang="zh-HK" altLang="en-US" dirty="0">
              <a:latin typeface="Arial Unicode MS" pitchFamily="34" charset="-120"/>
              <a:ea typeface="Arial Unicode MS" pitchFamily="34" charset="-120"/>
              <a:cs typeface="Arial Unicode MS" pitchFamily="34" charset="-120"/>
            </a:endParaRPr>
          </a:p>
          <a:p>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73</a:t>
            </a:fld>
            <a:endParaRPr lang="zh-HK" altLang="en-US"/>
          </a:p>
        </p:txBody>
      </p:sp>
    </p:spTree>
    <p:extLst>
      <p:ext uri="{BB962C8B-B14F-4D97-AF65-F5344CB8AC3E}">
        <p14:creationId xmlns:p14="http://schemas.microsoft.com/office/powerpoint/2010/main" val="16441947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從所羅門為聖殿祈禱，天和天上的天都是神所造，也不夠神居住。</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74</a:t>
            </a:fld>
            <a:endParaRPr lang="zh-HK" altLang="en-US"/>
          </a:p>
        </p:txBody>
      </p:sp>
    </p:spTree>
    <p:extLst>
      <p:ext uri="{BB962C8B-B14F-4D97-AF65-F5344CB8AC3E}">
        <p14:creationId xmlns:p14="http://schemas.microsoft.com/office/powerpoint/2010/main" val="11286762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潔淨是神對以色列對聖潔觀念的訓練，由歷世歷使的執行，使他們明白神的聖潔。</a:t>
            </a:r>
            <a:endParaRPr lang="en-US" altLang="zh-TW" dirty="0"/>
          </a:p>
          <a:p>
            <a:r>
              <a:rPr lang="zh-TW" altLang="en-US" dirty="0"/>
              <a:t>而所獻的祭物都要分別出來，歸神為聖。潔淨的生活引導子民過一個遵照神吩咐的生活。</a:t>
            </a:r>
            <a:endParaRPr lang="en-US" altLang="zh-TW" dirty="0"/>
          </a:p>
          <a:p>
            <a:r>
              <a:rPr lang="zh-TW" altLang="en-US" dirty="0"/>
              <a:t>人能成聖也是在於履行神的命令。</a:t>
            </a:r>
            <a:endParaRPr lang="en-US" altLang="zh-TW" dirty="0"/>
          </a:p>
          <a:p>
            <a:r>
              <a:rPr lang="zh-TW" altLang="en-US" dirty="0"/>
              <a:t>舊約中的不潔，與邪靈妖魔無關，純粹以人為中心，因應人生活中的情況而產生，相反，</a:t>
            </a:r>
            <a:endParaRPr lang="en-US" altLang="zh-TW" dirty="0"/>
          </a:p>
          <a:p>
            <a:r>
              <a:rPr lang="zh-TW" altLang="en-US" dirty="0"/>
              <a:t>在古代近東的社會，人視不潔因邪靈妖魔作祟。</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75</a:t>
            </a:fld>
            <a:endParaRPr lang="zh-HK" altLang="en-US"/>
          </a:p>
        </p:txBody>
      </p:sp>
    </p:spTree>
    <p:extLst>
      <p:ext uri="{BB962C8B-B14F-4D97-AF65-F5344CB8AC3E}">
        <p14:creationId xmlns:p14="http://schemas.microsoft.com/office/powerpoint/2010/main" val="27288006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人要與神和好，必須通過獻祭，由血贖人的罪。</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76</a:t>
            </a:fld>
            <a:endParaRPr lang="zh-HK" altLang="en-US"/>
          </a:p>
        </p:txBody>
      </p:sp>
    </p:spTree>
    <p:extLst>
      <p:ext uri="{BB962C8B-B14F-4D97-AF65-F5344CB8AC3E}">
        <p14:creationId xmlns:p14="http://schemas.microsoft.com/office/powerpoint/2010/main" val="10447219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會幕象徵神所在，而會幕的位置是十二支派安營的中間，</a:t>
            </a:r>
            <a:endParaRPr lang="en-US" altLang="zh-TW" dirty="0"/>
          </a:p>
          <a:p>
            <a:r>
              <a:rPr lang="zh-TW" altLang="en-US" dirty="0"/>
              <a:t>也代表神願意住在人中間</a:t>
            </a:r>
            <a:endParaRPr lang="en-US" altLang="zh-TW" dirty="0"/>
          </a:p>
          <a:p>
            <a:r>
              <a:rPr lang="zh-TW" altLang="en-US" dirty="0"/>
              <a:t>神與人同在，就是整本聖經</a:t>
            </a:r>
            <a:r>
              <a:rPr lang="en-US" altLang="zh-TW" dirty="0"/>
              <a:t>(</a:t>
            </a:r>
            <a:r>
              <a:rPr lang="zh-TW" altLang="en-US" dirty="0"/>
              <a:t>包括新約</a:t>
            </a:r>
            <a:r>
              <a:rPr lang="en-US" altLang="zh-TW" dirty="0"/>
              <a:t>)</a:t>
            </a:r>
            <a:r>
              <a:rPr lang="zh-TW" altLang="en-US" dirty="0"/>
              <a:t>，神計劃的目的，</a:t>
            </a:r>
            <a:endParaRPr lang="en-US" altLang="zh-TW" dirty="0"/>
          </a:p>
          <a:p>
            <a:r>
              <a:rPr lang="zh-TW" altLang="en-US" dirty="0"/>
              <a:t>救贖最後要達到的，就是神住在人中間。</a:t>
            </a:r>
            <a:endParaRPr lang="en-US" altLang="zh-TW" dirty="0"/>
          </a:p>
          <a:p>
            <a:r>
              <a:rPr lang="zh-TW" altLang="en-US" dirty="0"/>
              <a:t>會慕的至聖所內，有一約柜，擔竿常留在柜身的環上，意喻神是行動的神。</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77</a:t>
            </a:fld>
            <a:endParaRPr lang="zh-HK" altLang="en-US"/>
          </a:p>
        </p:txBody>
      </p:sp>
    </p:spTree>
    <p:extLst>
      <p:ext uri="{BB962C8B-B14F-4D97-AF65-F5344CB8AC3E}">
        <p14:creationId xmlns:p14="http://schemas.microsoft.com/office/powerpoint/2010/main" val="25941876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聖殿是會幕的延申，同樣象徵神所在。</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但在所羅門王為獻殿禱文中，他清楚知道，</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聖殿豈是足夠讓神居住，連天地也不夠神住。</a:t>
            </a:r>
            <a:endParaRPr lang="zh-HK" altLang="en-US" dirty="0"/>
          </a:p>
          <a:p>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78</a:t>
            </a:fld>
            <a:endParaRPr lang="zh-HK" altLang="en-US"/>
          </a:p>
        </p:txBody>
      </p:sp>
    </p:spTree>
    <p:extLst>
      <p:ext uri="{BB962C8B-B14F-4D97-AF65-F5344CB8AC3E}">
        <p14:creationId xmlns:p14="http://schemas.microsoft.com/office/powerpoint/2010/main" val="37685325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在</a:t>
            </a:r>
            <a:r>
              <a:rPr lang="en-US" altLang="zh-TW" dirty="0"/>
              <a:t>586BC</a:t>
            </a:r>
            <a:r>
              <a:rPr lang="zh-TW" altLang="en-US" dirty="0"/>
              <a:t>聖殿遭巴比倫人拆毀。約柜也不知所踪。</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79</a:t>
            </a:fld>
            <a:endParaRPr lang="zh-HK" altLang="en-US"/>
          </a:p>
        </p:txBody>
      </p:sp>
    </p:spTree>
    <p:extLst>
      <p:ext uri="{BB962C8B-B14F-4D97-AF65-F5344CB8AC3E}">
        <p14:creationId xmlns:p14="http://schemas.microsoft.com/office/powerpoint/2010/main" val="341542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a:solidFill>
                  <a:schemeClr val="tx1"/>
                </a:solidFill>
                <a:effectLst/>
                <a:latin typeface="+mn-lt"/>
                <a:ea typeface="+mn-ea"/>
                <a:cs typeface="+mn-cs"/>
              </a:rPr>
              <a:t>所以大家都得要走下面這條狹窄的沿岸道路，不想經過沙漠就得走這裡，當然大部分都不想。打仗的軍隊需要補給，所以就得經過肥沃月彎，繞過肥沃月彎到另外一端去攻打敵人。</a:t>
            </a:r>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7</a:t>
            </a:fld>
            <a:endParaRPr lang="zh-HK" altLang="en-US"/>
          </a:p>
        </p:txBody>
      </p:sp>
    </p:spTree>
    <p:extLst>
      <p:ext uri="{BB962C8B-B14F-4D97-AF65-F5344CB8AC3E}">
        <p14:creationId xmlns:p14="http://schemas.microsoft.com/office/powerpoint/2010/main" val="1781774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第二聖殿，在</a:t>
            </a:r>
            <a:r>
              <a:rPr lang="en-US" altLang="zh-TW" dirty="0"/>
              <a:t>BC536</a:t>
            </a:r>
            <a:r>
              <a:rPr lang="zh-TW" altLang="en-US" dirty="0"/>
              <a:t>由所羅巴伯，帶</a:t>
            </a:r>
            <a:r>
              <a:rPr lang="en-US" altLang="zh-TW" dirty="0"/>
              <a:t>4</a:t>
            </a:r>
            <a:r>
              <a:rPr lang="zh-TW" altLang="en-US" dirty="0"/>
              <a:t>萬</a:t>
            </a:r>
            <a:r>
              <a:rPr lang="en-US" altLang="zh-TW" dirty="0"/>
              <a:t>9</a:t>
            </a:r>
            <a:r>
              <a:rPr lang="zh-TW" altLang="en-US" dirty="0"/>
              <a:t>千幾人回歸，並重建。</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80</a:t>
            </a:fld>
            <a:endParaRPr lang="zh-HK" altLang="en-US"/>
          </a:p>
        </p:txBody>
      </p:sp>
    </p:spTree>
    <p:extLst>
      <p:ext uri="{BB962C8B-B14F-4D97-AF65-F5344CB8AC3E}">
        <p14:creationId xmlns:p14="http://schemas.microsoft.com/office/powerpoint/2010/main" val="663392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到耶穌時代，希律把第二聖殿擴建修葺，到耶穌傳道時已用了</a:t>
            </a:r>
            <a:r>
              <a:rPr lang="en-US" altLang="zh-TW" dirty="0"/>
              <a:t>46</a:t>
            </a:r>
            <a:r>
              <a:rPr lang="zh-TW" altLang="en-US" dirty="0"/>
              <a:t>年，仍未完動。</a:t>
            </a:r>
            <a:endParaRPr lang="en-US" altLang="zh-TW" dirty="0"/>
          </a:p>
          <a:p>
            <a:r>
              <a:rPr lang="zh-TW" altLang="en-US" dirty="0"/>
              <a:t>工程可能在</a:t>
            </a:r>
            <a:r>
              <a:rPr lang="en-US" altLang="zh-TW" dirty="0"/>
              <a:t>20/19BC</a:t>
            </a:r>
            <a:r>
              <a:rPr lang="zh-TW" altLang="en-US" dirty="0"/>
              <a:t>開始，最後是</a:t>
            </a:r>
            <a:r>
              <a:rPr lang="en-US" altLang="zh-TW" dirty="0"/>
              <a:t>AD64</a:t>
            </a:r>
            <a:r>
              <a:rPr lang="zh-TW" altLang="en-US" dirty="0"/>
              <a:t>完成。</a:t>
            </a:r>
            <a:endParaRPr lang="en-US" altLang="zh-TW" dirty="0"/>
          </a:p>
          <a:p>
            <a:r>
              <a:rPr lang="zh-TW" altLang="en-US" dirty="0"/>
              <a:t>到</a:t>
            </a:r>
            <a:r>
              <a:rPr lang="en-US" altLang="zh-TW" dirty="0"/>
              <a:t>AD70</a:t>
            </a:r>
            <a:r>
              <a:rPr lang="zh-TW" altLang="en-US" dirty="0"/>
              <a:t>因猶太動亂，羅馬軍隊入城剷平一切建築物，包括聖殿，並應驗耶穌說，</a:t>
            </a:r>
            <a:endParaRPr lang="en-US" altLang="zh-TW" dirty="0"/>
          </a:p>
          <a:p>
            <a:r>
              <a:rPr lang="zh-TW" altLang="en-US" dirty="0"/>
              <a:t>連一塊石口也不會重疊，因為被摎開取被燒溶的金。</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81</a:t>
            </a:fld>
            <a:endParaRPr lang="zh-HK" altLang="en-US"/>
          </a:p>
        </p:txBody>
      </p:sp>
    </p:spTree>
    <p:extLst>
      <p:ext uri="{BB962C8B-B14F-4D97-AF65-F5344CB8AC3E}">
        <p14:creationId xmlns:p14="http://schemas.microsoft.com/office/powerpoint/2010/main" val="34349765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三次朝聖：除酵節，七七節，住棚節</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82</a:t>
            </a:fld>
            <a:endParaRPr lang="zh-HK" altLang="en-US"/>
          </a:p>
        </p:txBody>
      </p:sp>
    </p:spTree>
    <p:extLst>
      <p:ext uri="{BB962C8B-B14F-4D97-AF65-F5344CB8AC3E}">
        <p14:creationId xmlns:p14="http://schemas.microsoft.com/office/powerpoint/2010/main" val="12276650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dirty="0"/>
              <a:t>第一個階段：士師 </a:t>
            </a:r>
            <a:r>
              <a:rPr lang="en-US" altLang="zh-TW" dirty="0"/>
              <a:t>(</a:t>
            </a:r>
            <a:r>
              <a:rPr lang="zh-TW" altLang="en-US" dirty="0"/>
              <a:t>由摩西到撒母耳</a:t>
            </a:r>
            <a:r>
              <a:rPr lang="en-US" altLang="zh-TW" dirty="0"/>
              <a:t>)</a:t>
            </a:r>
          </a:p>
          <a:p>
            <a:r>
              <a:rPr lang="zh-TW" altLang="en-US" dirty="0"/>
              <a:t>第二個階段：王     </a:t>
            </a:r>
            <a:r>
              <a:rPr lang="en-US" altLang="zh-TW" dirty="0"/>
              <a:t>(</a:t>
            </a:r>
            <a:r>
              <a:rPr lang="zh-TW" altLang="en-US" dirty="0"/>
              <a:t>由掃羅到約雅斤</a:t>
            </a:r>
            <a:r>
              <a:rPr lang="en-US" altLang="zh-TW" dirty="0"/>
              <a:t>)</a:t>
            </a:r>
          </a:p>
          <a:p>
            <a:r>
              <a:rPr lang="zh-TW" altLang="en-US" dirty="0"/>
              <a:t>第三個階段：祭司 </a:t>
            </a:r>
            <a:r>
              <a:rPr lang="en-US" altLang="zh-TW" dirty="0"/>
              <a:t>(</a:t>
            </a:r>
            <a:r>
              <a:rPr lang="zh-TW" altLang="en-US" dirty="0"/>
              <a:t>由所羅巴伯到耶穌時代</a:t>
            </a:r>
            <a:r>
              <a:rPr lang="en-US" altLang="zh-TW" dirty="0"/>
              <a:t>)</a:t>
            </a:r>
          </a:p>
          <a:p>
            <a:r>
              <a:rPr lang="zh-TW" altLang="en-US" dirty="0"/>
              <a:t>先知則在每個階段都出現，</a:t>
            </a:r>
            <a:endParaRPr lang="en-US" altLang="zh-TW" dirty="0"/>
          </a:p>
          <a:p>
            <a:r>
              <a:rPr lang="zh-TW" altLang="en-US" dirty="0"/>
              <a:t>角色重疊性：士師</a:t>
            </a:r>
            <a:r>
              <a:rPr lang="en-US" altLang="zh-TW" dirty="0"/>
              <a:t>+</a:t>
            </a:r>
            <a:r>
              <a:rPr lang="zh-TW" altLang="en-US" dirty="0"/>
              <a:t>先知，王</a:t>
            </a:r>
            <a:r>
              <a:rPr lang="en-US" altLang="zh-TW" dirty="0"/>
              <a:t>+</a:t>
            </a:r>
            <a:r>
              <a:rPr lang="zh-TW" altLang="en-US" dirty="0"/>
              <a:t>先知，或祭司</a:t>
            </a:r>
            <a:r>
              <a:rPr lang="en-US" altLang="zh-TW" dirty="0"/>
              <a:t>+</a:t>
            </a:r>
            <a:r>
              <a:rPr lang="zh-TW" altLang="en-US" dirty="0"/>
              <a:t>先知，</a:t>
            </a:r>
            <a:endParaRPr lang="en-US" altLang="zh-TW" dirty="0"/>
          </a:p>
          <a:p>
            <a:r>
              <a:rPr lang="zh-TW" altLang="en-US" dirty="0"/>
              <a:t>但從來不可以王</a:t>
            </a:r>
            <a:r>
              <a:rPr lang="en-US" altLang="zh-TW" dirty="0"/>
              <a:t>+</a:t>
            </a:r>
            <a:r>
              <a:rPr lang="zh-TW" altLang="en-US" dirty="0"/>
              <a:t>祭司，只有耶穌才三樣集於一身。</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83</a:t>
            </a:fld>
            <a:endParaRPr lang="zh-HK" altLang="en-US"/>
          </a:p>
        </p:txBody>
      </p:sp>
    </p:spTree>
    <p:extLst>
      <p:ext uri="{BB962C8B-B14F-4D97-AF65-F5344CB8AC3E}">
        <p14:creationId xmlns:p14="http://schemas.microsoft.com/office/powerpoint/2010/main" val="4641329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在立律法早期，贖罪日</a:t>
            </a:r>
            <a:r>
              <a:rPr lang="en-US" altLang="zh-TW" dirty="0"/>
              <a:t>= </a:t>
            </a:r>
            <a:r>
              <a:rPr lang="zh-TW" altLang="en-US" dirty="0"/>
              <a:t>耶和華的日子。</a:t>
            </a:r>
            <a:endParaRPr lang="en-US" altLang="zh-TW" dirty="0"/>
          </a:p>
          <a:p>
            <a:r>
              <a:rPr lang="en-US" altLang="zh-TW" dirty="0"/>
              <a:t>      [ </a:t>
            </a:r>
            <a:r>
              <a:rPr lang="zh-TW" altLang="en-US" dirty="0"/>
              <a:t>轉下一張 </a:t>
            </a:r>
            <a:r>
              <a:rPr lang="en-US" altLang="zh-TW" dirty="0"/>
              <a:t>]</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84</a:t>
            </a:fld>
            <a:endParaRPr lang="zh-HK" altLang="en-US"/>
          </a:p>
        </p:txBody>
      </p:sp>
    </p:spTree>
    <p:extLst>
      <p:ext uri="{BB962C8B-B14F-4D97-AF65-F5344CB8AC3E}">
        <p14:creationId xmlns:p14="http://schemas.microsoft.com/office/powerpoint/2010/main" val="13127534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先知後期，耶和華的日子成為神報仇的日子</a:t>
            </a:r>
            <a:endParaRPr lang="en-US" altLang="zh-TW" dirty="0"/>
          </a:p>
          <a:p>
            <a:r>
              <a:rPr lang="zh-TW" altLang="en-US" dirty="0"/>
              <a:t>新約指向主再來的日子</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85</a:t>
            </a:fld>
            <a:endParaRPr lang="zh-HK" altLang="en-US"/>
          </a:p>
        </p:txBody>
      </p:sp>
    </p:spTree>
    <p:extLst>
      <p:ext uri="{BB962C8B-B14F-4D97-AF65-F5344CB8AC3E}">
        <p14:creationId xmlns:p14="http://schemas.microsoft.com/office/powerpoint/2010/main" val="20335530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以色列人被擄到巴比倫後，亡國民起了一種思想，</a:t>
            </a:r>
            <a:endParaRPr lang="en-US" altLang="zh-TW" dirty="0"/>
          </a:p>
          <a:p>
            <a:r>
              <a:rPr lang="zh-TW" altLang="en-US" dirty="0"/>
              <a:t>上帝會興起一位受膏者 </a:t>
            </a:r>
            <a:r>
              <a:rPr lang="en-US" altLang="zh-TW" dirty="0"/>
              <a:t>(</a:t>
            </a:r>
            <a:r>
              <a:rPr lang="zh-TW" altLang="en-US" dirty="0"/>
              <a:t>由神差遣</a:t>
            </a:r>
            <a:r>
              <a:rPr lang="en-US" altLang="zh-TW" dirty="0"/>
              <a:t>) </a:t>
            </a:r>
            <a:r>
              <a:rPr lang="zh-TW" altLang="en-US" dirty="0"/>
              <a:t>來復興以色列，</a:t>
            </a:r>
            <a:endParaRPr lang="en-US" altLang="zh-TW" dirty="0"/>
          </a:p>
          <a:p>
            <a:r>
              <a:rPr lang="zh-TW" altLang="en-US" dirty="0"/>
              <a:t>從</a:t>
            </a:r>
            <a:r>
              <a:rPr lang="en-US" altLang="zh-TW" dirty="0"/>
              <a:t>BC400-200</a:t>
            </a:r>
            <a:r>
              <a:rPr lang="zh-TW" altLang="en-US" dirty="0"/>
              <a:t>年間，成為結合群眾的運動。</a:t>
            </a:r>
            <a:endParaRPr lang="en-US" altLang="zh-TW" dirty="0"/>
          </a:p>
          <a:p>
            <a:r>
              <a:rPr lang="zh-TW" altLang="en-US" dirty="0"/>
              <a:t>受膏者有既定的條件：由大衛一脈相承</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86</a:t>
            </a:fld>
            <a:endParaRPr lang="zh-HK" altLang="en-US"/>
          </a:p>
        </p:txBody>
      </p:sp>
    </p:spTree>
    <p:extLst>
      <p:ext uri="{BB962C8B-B14F-4D97-AF65-F5344CB8AC3E}">
        <p14:creationId xmlns:p14="http://schemas.microsoft.com/office/powerpoint/2010/main" val="39953507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TW" altLang="en-US" dirty="0"/>
              <a:t>在被擄散居宗教的集合地</a:t>
            </a:r>
            <a:endParaRPr lang="en-US" altLang="zh-TW" dirty="0"/>
          </a:p>
          <a:p>
            <a:r>
              <a:rPr lang="zh-TW" altLang="en-US" dirty="0"/>
              <a:t>在以色列地與聖殿並存。</a:t>
            </a:r>
            <a:endParaRPr lang="zh-HK" altLang="en-US" dirty="0"/>
          </a:p>
        </p:txBody>
      </p:sp>
      <p:sp>
        <p:nvSpPr>
          <p:cNvPr id="4" name="灯片编号占位符 3"/>
          <p:cNvSpPr>
            <a:spLocks noGrp="1"/>
          </p:cNvSpPr>
          <p:nvPr>
            <p:ph type="sldNum" sz="quarter" idx="10"/>
          </p:nvPr>
        </p:nvSpPr>
        <p:spPr/>
        <p:txBody>
          <a:bodyPr/>
          <a:lstStyle/>
          <a:p>
            <a:fld id="{69EF3CB8-AC9A-4A3F-B23A-1C7A2C864BF2}" type="slidenum">
              <a:rPr lang="zh-HK" altLang="en-US" smtClean="0"/>
              <a:t>87</a:t>
            </a:fld>
            <a:endParaRPr lang="zh-HK" altLang="en-US"/>
          </a:p>
        </p:txBody>
      </p:sp>
    </p:spTree>
    <p:extLst>
      <p:ext uri="{BB962C8B-B14F-4D97-AF65-F5344CB8AC3E}">
        <p14:creationId xmlns:p14="http://schemas.microsoft.com/office/powerpoint/2010/main" val="3802800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a:solidFill>
                  <a:schemeClr val="tx1"/>
                </a:solidFill>
                <a:effectLst/>
                <a:latin typeface="+mn-lt"/>
                <a:ea typeface="+mn-ea"/>
                <a:cs typeface="+mn-cs"/>
              </a:rPr>
              <a:t>所以這裡就像世界的十字路口，有人形容以色列說，如果你住在十字路口就會常常被撞倒。這確實是以色列的寫照，以色列常常被欺負。在耶穌時代他們被羅馬人欺負，之前則被希臘人、敘利亞人、埃及人欺負過，因為這裡是十字路口。</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HK" sz="1200" kern="1200" dirty="0">
                <a:solidFill>
                  <a:schemeClr val="tx1"/>
                </a:solidFill>
                <a:effectLst/>
                <a:latin typeface="+mn-lt"/>
                <a:ea typeface="+mn-ea"/>
                <a:cs typeface="+mn-cs"/>
              </a:rPr>
              <a:t>這個肥沃月彎的兩端分別是東西兩大國，兩國中間有一條狹窄的沿岸道路，這就是那條狹窄的走廊，神賜給他們的土地就在世界的十字路口上。</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zh-HK" sz="1200" kern="1200" dirty="0">
              <a:solidFill>
                <a:schemeClr val="tx1"/>
              </a:solidFill>
              <a:effectLst/>
              <a:latin typeface="+mn-lt"/>
              <a:ea typeface="+mn-ea"/>
              <a:cs typeface="+mn-cs"/>
            </a:endParaRPr>
          </a:p>
          <a:p>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8</a:t>
            </a:fld>
            <a:endParaRPr lang="zh-HK" altLang="en-US"/>
          </a:p>
        </p:txBody>
      </p:sp>
    </p:spTree>
    <p:extLst>
      <p:ext uri="{BB962C8B-B14F-4D97-AF65-F5344CB8AC3E}">
        <p14:creationId xmlns:p14="http://schemas.microsoft.com/office/powerpoint/2010/main" val="3303166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zh-HK" sz="1200" kern="1200" dirty="0">
                <a:solidFill>
                  <a:schemeClr val="tx1"/>
                </a:solidFill>
                <a:effectLst/>
                <a:latin typeface="+mn-lt"/>
                <a:ea typeface="+mn-ea"/>
                <a:cs typeface="+mn-cs"/>
              </a:rPr>
              <a:t>請看，從歐洲到阿拉伯的道路，往南經過這條走廊，從非洲到亞洲的道路也經過這條走廊，在這張地圖上可以看到從歐洲下來的道路來到沿岸，經過耶斯列平原往南來到約旦平原，然後從另一邊再往南到阿拉伯。從非洲過來的道路通到沿岸平原，也經過耶斯列平原，然後往北經過迦百農、大馬色一直通到印度和中國。</a:t>
            </a:r>
            <a:endParaRPr lang="zh-HK" altLang="en-US" dirty="0"/>
          </a:p>
        </p:txBody>
      </p:sp>
      <p:sp>
        <p:nvSpPr>
          <p:cNvPr id="4" name="Slide Number Placeholder 3"/>
          <p:cNvSpPr>
            <a:spLocks noGrp="1"/>
          </p:cNvSpPr>
          <p:nvPr>
            <p:ph type="sldNum" sz="quarter" idx="10"/>
          </p:nvPr>
        </p:nvSpPr>
        <p:spPr/>
        <p:txBody>
          <a:bodyPr/>
          <a:lstStyle/>
          <a:p>
            <a:fld id="{69EF3CB8-AC9A-4A3F-B23A-1C7A2C864BF2}" type="slidenum">
              <a:rPr lang="zh-HK" altLang="en-US" smtClean="0"/>
              <a:t>9</a:t>
            </a:fld>
            <a:endParaRPr lang="zh-HK" altLang="en-US"/>
          </a:p>
        </p:txBody>
      </p:sp>
    </p:spTree>
    <p:extLst>
      <p:ext uri="{BB962C8B-B14F-4D97-AF65-F5344CB8AC3E}">
        <p14:creationId xmlns:p14="http://schemas.microsoft.com/office/powerpoint/2010/main" val="3541068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30BA95-782F-4133-93B1-DC7803522D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30092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5DE63F-FA43-4D90-A28E-30C23DF0A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08997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4C553B-64D8-49D7-AE13-C0CEAFB0C1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450366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51435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2" y="4213330"/>
            <a:ext cx="7382935" cy="402908"/>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762743"/>
            <a:ext cx="7179733" cy="362373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1" y="757238"/>
            <a:ext cx="7179733" cy="362373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2" y="526552"/>
            <a:ext cx="567831" cy="425873"/>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926299" y="491424"/>
            <a:ext cx="425196" cy="566928"/>
          </a:xfrm>
          <a:prstGeom prst="rect">
            <a:avLst/>
          </a:prstGeom>
          <a:noFill/>
        </p:spPr>
      </p:pic>
      <p:sp>
        <p:nvSpPr>
          <p:cNvPr id="2" name="Title 1"/>
          <p:cNvSpPr>
            <a:spLocks noGrp="1"/>
          </p:cNvSpPr>
          <p:nvPr>
            <p:ph type="ctrTitle"/>
          </p:nvPr>
        </p:nvSpPr>
        <p:spPr>
          <a:xfrm>
            <a:off x="1727201" y="1346201"/>
            <a:ext cx="5723468" cy="1371068"/>
          </a:xfrm>
        </p:spPr>
        <p:txBody>
          <a:bodyPr anchor="b">
            <a:normAutofit/>
          </a:bodyPr>
          <a:lstStyle>
            <a:lvl1pPr>
              <a:defRPr sz="4800"/>
            </a:lvl1pPr>
          </a:lstStyle>
          <a:p>
            <a:r>
              <a:rPr lang="en-US" altLang="zh-HK"/>
              <a:t>Click to edit Master title style</a:t>
            </a:r>
            <a:endParaRPr lang="en-US"/>
          </a:p>
        </p:txBody>
      </p:sp>
      <p:sp>
        <p:nvSpPr>
          <p:cNvPr id="3" name="Subtitle 2"/>
          <p:cNvSpPr>
            <a:spLocks noGrp="1"/>
          </p:cNvSpPr>
          <p:nvPr>
            <p:ph type="subTitle" idx="1"/>
          </p:nvPr>
        </p:nvSpPr>
        <p:spPr>
          <a:xfrm>
            <a:off x="1727201" y="2802467"/>
            <a:ext cx="5712179" cy="1143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a:t>Click to edit Master subtitle style</a:t>
            </a:r>
            <a:endParaRPr lang="en-US" dirty="0"/>
          </a:p>
        </p:txBody>
      </p:sp>
      <p:sp>
        <p:nvSpPr>
          <p:cNvPr id="4" name="Date Placeholder 3"/>
          <p:cNvSpPr>
            <a:spLocks noGrp="1"/>
          </p:cNvSpPr>
          <p:nvPr>
            <p:ph type="dt" sz="half" idx="10"/>
          </p:nvPr>
        </p:nvSpPr>
        <p:spPr>
          <a:xfrm>
            <a:off x="6770676" y="4018194"/>
            <a:ext cx="1213821" cy="273844"/>
          </a:xfrm>
        </p:spPr>
        <p:txBody>
          <a:bodyPr/>
          <a:lstStyle/>
          <a:p>
            <a:fld id="{88937674-1B72-4454-A6D9-23C4CAA154DD}" type="datetimeFigureOut">
              <a:rPr lang="zh-HK" altLang="en-US" smtClean="0"/>
              <a:t>12/1/2020</a:t>
            </a:fld>
            <a:endParaRPr lang="zh-HK" altLang="en-US"/>
          </a:p>
        </p:txBody>
      </p:sp>
      <p:sp>
        <p:nvSpPr>
          <p:cNvPr id="5" name="Footer Placeholder 4"/>
          <p:cNvSpPr>
            <a:spLocks noGrp="1"/>
          </p:cNvSpPr>
          <p:nvPr>
            <p:ph type="ftr" sz="quarter" idx="11"/>
          </p:nvPr>
        </p:nvSpPr>
        <p:spPr>
          <a:xfrm>
            <a:off x="1174045" y="4018194"/>
            <a:ext cx="5034845" cy="273844"/>
          </a:xfrm>
        </p:spPr>
        <p:txBody>
          <a:bodyPr/>
          <a:lstStyle/>
          <a:p>
            <a:endParaRPr lang="zh-HK" altLang="en-US"/>
          </a:p>
        </p:txBody>
      </p:sp>
      <p:sp>
        <p:nvSpPr>
          <p:cNvPr id="6" name="Slide Number Placeholder 5"/>
          <p:cNvSpPr>
            <a:spLocks noGrp="1"/>
          </p:cNvSpPr>
          <p:nvPr>
            <p:ph type="sldNum" sz="quarter" idx="12"/>
          </p:nvPr>
        </p:nvSpPr>
        <p:spPr>
          <a:xfrm>
            <a:off x="6213931" y="4018194"/>
            <a:ext cx="554023" cy="273844"/>
          </a:xfrm>
        </p:spPr>
        <p:txBody>
          <a:bodyPr/>
          <a:lstStyle>
            <a:lvl1pPr algn="ctr">
              <a:defRPr/>
            </a:lvl1pPr>
          </a:lstStyle>
          <a:p>
            <a:fld id="{CECAB6C8-1016-4370-965D-BFD6EF4DF805}" type="slidenum">
              <a:rPr lang="zh-HK" altLang="en-US" smtClean="0"/>
              <a:t>‹#›</a:t>
            </a:fld>
            <a:endParaRPr lang="zh-HK"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a:p>
        </p:txBody>
      </p:sp>
      <p:sp>
        <p:nvSpPr>
          <p:cNvPr id="3" name="Content Placeholder 2"/>
          <p:cNvSpPr>
            <a:spLocks noGrp="1"/>
          </p:cNvSpPr>
          <p:nvPr>
            <p:ph idx="1"/>
          </p:nvPr>
        </p:nvSpPr>
        <p:spPr/>
        <p:txBody>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a:p>
        </p:txBody>
      </p:sp>
      <p:sp>
        <p:nvSpPr>
          <p:cNvPr id="4" name="Date Placeholder 3"/>
          <p:cNvSpPr>
            <a:spLocks noGrp="1"/>
          </p:cNvSpPr>
          <p:nvPr>
            <p:ph type="dt" sz="half" idx="10"/>
          </p:nvPr>
        </p:nvSpPr>
        <p:spPr/>
        <p:txBody>
          <a:bodyPr/>
          <a:lstStyle/>
          <a:p>
            <a:fld id="{88937674-1B72-4454-A6D9-23C4CAA154DD}" type="datetimeFigureOut">
              <a:rPr lang="zh-HK" altLang="en-US" smtClean="0"/>
              <a:t>12/1/2020</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ECAB6C8-1016-4370-965D-BFD6EF4DF805}" type="slidenum">
              <a:rPr lang="zh-HK" altLang="en-US" smtClean="0"/>
              <a:t>‹#›</a:t>
            </a:fld>
            <a:endParaRPr lang="zh-HK"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1679573"/>
            <a:ext cx="6254044" cy="1021556"/>
          </a:xfrm>
        </p:spPr>
        <p:txBody>
          <a:bodyPr anchor="b"/>
          <a:lstStyle>
            <a:lvl1pPr algn="ctr">
              <a:defRPr sz="4000" b="0" cap="none" baseline="0"/>
            </a:lvl1pPr>
          </a:lstStyle>
          <a:p>
            <a:r>
              <a:rPr lang="en-US" altLang="zh-HK"/>
              <a:t>Click to edit Master title style</a:t>
            </a:r>
            <a:endParaRPr lang="en-US" dirty="0"/>
          </a:p>
        </p:txBody>
      </p:sp>
      <p:sp>
        <p:nvSpPr>
          <p:cNvPr id="3" name="Text Placeholder 2"/>
          <p:cNvSpPr>
            <a:spLocks noGrp="1"/>
          </p:cNvSpPr>
          <p:nvPr>
            <p:ph type="body" idx="1"/>
          </p:nvPr>
        </p:nvSpPr>
        <p:spPr>
          <a:xfrm>
            <a:off x="1456268" y="2794001"/>
            <a:ext cx="6231467" cy="982133"/>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Click to edit Master text styles</a:t>
            </a:r>
          </a:p>
        </p:txBody>
      </p:sp>
      <p:sp>
        <p:nvSpPr>
          <p:cNvPr id="4" name="Date Placeholder 3"/>
          <p:cNvSpPr>
            <a:spLocks noGrp="1"/>
          </p:cNvSpPr>
          <p:nvPr>
            <p:ph type="dt" sz="half" idx="10"/>
          </p:nvPr>
        </p:nvSpPr>
        <p:spPr/>
        <p:txBody>
          <a:bodyPr/>
          <a:lstStyle/>
          <a:p>
            <a:fld id="{88937674-1B72-4454-A6D9-23C4CAA154DD}" type="datetimeFigureOut">
              <a:rPr lang="zh-HK" altLang="en-US" smtClean="0"/>
              <a:t>12/1/2020</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ECAB6C8-1016-4370-965D-BFD6EF4DF805}" type="slidenum">
              <a:rPr lang="zh-HK" altLang="en-US" smtClean="0"/>
              <a:t>‹#›</a:t>
            </a:fld>
            <a:endParaRPr lang="zh-HK"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a:p>
        </p:txBody>
      </p:sp>
      <p:sp>
        <p:nvSpPr>
          <p:cNvPr id="5" name="Date Placeholder 4"/>
          <p:cNvSpPr>
            <a:spLocks noGrp="1"/>
          </p:cNvSpPr>
          <p:nvPr>
            <p:ph type="dt" sz="half" idx="10"/>
          </p:nvPr>
        </p:nvSpPr>
        <p:spPr/>
        <p:txBody>
          <a:bodyPr/>
          <a:lstStyle/>
          <a:p>
            <a:fld id="{88937674-1B72-4454-A6D9-23C4CAA154DD}" type="datetimeFigureOut">
              <a:rPr lang="zh-HK" altLang="en-US" smtClean="0"/>
              <a:t>12/1/2020</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CECAB6C8-1016-4370-965D-BFD6EF4DF805}" type="slidenum">
              <a:rPr lang="zh-HK" altLang="en-US" smtClean="0"/>
              <a:t>‹#›</a:t>
            </a:fld>
            <a:endParaRPr lang="zh-HK" altLang="en-US"/>
          </a:p>
        </p:txBody>
      </p:sp>
      <p:sp>
        <p:nvSpPr>
          <p:cNvPr id="9" name="Content Placeholder 8"/>
          <p:cNvSpPr>
            <a:spLocks noGrp="1"/>
          </p:cNvSpPr>
          <p:nvPr>
            <p:ph sz="quarter" idx="13"/>
          </p:nvPr>
        </p:nvSpPr>
        <p:spPr>
          <a:xfrm>
            <a:off x="1298448" y="1591055"/>
            <a:ext cx="3200400" cy="2702052"/>
          </a:xfrm>
        </p:spPr>
        <p:txBody>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a:p>
        </p:txBody>
      </p:sp>
      <p:sp>
        <p:nvSpPr>
          <p:cNvPr id="11" name="Content Placeholder 10"/>
          <p:cNvSpPr>
            <a:spLocks noGrp="1"/>
          </p:cNvSpPr>
          <p:nvPr>
            <p:ph sz="quarter" idx="14"/>
          </p:nvPr>
        </p:nvSpPr>
        <p:spPr>
          <a:xfrm>
            <a:off x="4663440" y="1589485"/>
            <a:ext cx="3200400" cy="2703909"/>
          </a:xfrm>
        </p:spPr>
        <p:txBody>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a:t>Click to edit Master title style</a:t>
            </a:r>
            <a:endParaRPr lang="en-US"/>
          </a:p>
        </p:txBody>
      </p:sp>
      <p:sp>
        <p:nvSpPr>
          <p:cNvPr id="3" name="Text Placeholder 2"/>
          <p:cNvSpPr>
            <a:spLocks noGrp="1"/>
          </p:cNvSpPr>
          <p:nvPr>
            <p:ph type="body" idx="1"/>
          </p:nvPr>
        </p:nvSpPr>
        <p:spPr>
          <a:xfrm>
            <a:off x="1557870" y="1591734"/>
            <a:ext cx="2939521" cy="615156"/>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5" name="Text Placeholder 4"/>
          <p:cNvSpPr>
            <a:spLocks noGrp="1"/>
          </p:cNvSpPr>
          <p:nvPr>
            <p:ph type="body" sz="quarter" idx="3"/>
          </p:nvPr>
        </p:nvSpPr>
        <p:spPr>
          <a:xfrm>
            <a:off x="4910669" y="1591733"/>
            <a:ext cx="2944368" cy="61722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7" name="Date Placeholder 6"/>
          <p:cNvSpPr>
            <a:spLocks noGrp="1"/>
          </p:cNvSpPr>
          <p:nvPr>
            <p:ph type="dt" sz="half" idx="10"/>
          </p:nvPr>
        </p:nvSpPr>
        <p:spPr/>
        <p:txBody>
          <a:bodyPr/>
          <a:lstStyle/>
          <a:p>
            <a:fld id="{88937674-1B72-4454-A6D9-23C4CAA154DD}" type="datetimeFigureOut">
              <a:rPr lang="zh-HK" altLang="en-US" smtClean="0"/>
              <a:t>12/1/2020</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CECAB6C8-1016-4370-965D-BFD6EF4DF805}" type="slidenum">
              <a:rPr lang="zh-HK" altLang="en-US" smtClean="0"/>
              <a:t>‹#›</a:t>
            </a:fld>
            <a:endParaRPr lang="zh-HK" altLang="en-US"/>
          </a:p>
        </p:txBody>
      </p:sp>
      <p:sp>
        <p:nvSpPr>
          <p:cNvPr id="11" name="Content Placeholder 10"/>
          <p:cNvSpPr>
            <a:spLocks noGrp="1"/>
          </p:cNvSpPr>
          <p:nvPr>
            <p:ph sz="quarter" idx="13"/>
          </p:nvPr>
        </p:nvSpPr>
        <p:spPr>
          <a:xfrm>
            <a:off x="1298448" y="2208276"/>
            <a:ext cx="3227832" cy="2084832"/>
          </a:xfrm>
        </p:spPr>
        <p:txBody>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13" name="Content Placeholder 12"/>
          <p:cNvSpPr>
            <a:spLocks noGrp="1"/>
          </p:cNvSpPr>
          <p:nvPr>
            <p:ph sz="quarter" idx="14"/>
          </p:nvPr>
        </p:nvSpPr>
        <p:spPr>
          <a:xfrm>
            <a:off x="4645151" y="2208610"/>
            <a:ext cx="3227832" cy="2084832"/>
          </a:xfrm>
        </p:spPr>
        <p:txBody>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a:p>
        </p:txBody>
      </p:sp>
      <p:sp>
        <p:nvSpPr>
          <p:cNvPr id="3" name="Date Placeholder 2"/>
          <p:cNvSpPr>
            <a:spLocks noGrp="1"/>
          </p:cNvSpPr>
          <p:nvPr>
            <p:ph type="dt" sz="half" idx="10"/>
          </p:nvPr>
        </p:nvSpPr>
        <p:spPr/>
        <p:txBody>
          <a:bodyPr/>
          <a:lstStyle/>
          <a:p>
            <a:fld id="{88937674-1B72-4454-A6D9-23C4CAA154DD}" type="datetimeFigureOut">
              <a:rPr lang="zh-HK" altLang="en-US" smtClean="0"/>
              <a:t>12/1/2020</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CECAB6C8-1016-4370-965D-BFD6EF4DF805}" type="slidenum">
              <a:rPr lang="zh-HK" altLang="en-US" smtClean="0"/>
              <a:t>‹#›</a:t>
            </a:fld>
            <a:endParaRPr lang="zh-HK"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37674-1B72-4454-A6D9-23C4CAA154DD}" type="datetimeFigureOut">
              <a:rPr lang="zh-HK" altLang="en-US" smtClean="0"/>
              <a:t>12/1/2020</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CECAB6C8-1016-4370-965D-BFD6EF4DF805}" type="slidenum">
              <a:rPr lang="zh-HK" altLang="en-US" smtClean="0"/>
              <a:t>‹#›</a:t>
            </a:fld>
            <a:endParaRPr lang="zh-HK"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51435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8" y="4543528"/>
            <a:ext cx="7721601" cy="402908"/>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3" y="453872"/>
            <a:ext cx="3788941" cy="4291722"/>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7" y="452628"/>
            <a:ext cx="3788941" cy="429172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5" y="432651"/>
            <a:ext cx="3788941" cy="4291722"/>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9" y="432054"/>
            <a:ext cx="3788941" cy="429172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7" y="220465"/>
            <a:ext cx="567831" cy="425873"/>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350513" y="179006"/>
            <a:ext cx="425196" cy="566928"/>
          </a:xfrm>
          <a:prstGeom prst="rect">
            <a:avLst/>
          </a:prstGeom>
          <a:noFill/>
        </p:spPr>
      </p:pic>
      <p:sp>
        <p:nvSpPr>
          <p:cNvPr id="2" name="Title 1"/>
          <p:cNvSpPr>
            <a:spLocks noGrp="1"/>
          </p:cNvSpPr>
          <p:nvPr>
            <p:ph type="title"/>
          </p:nvPr>
        </p:nvSpPr>
        <p:spPr>
          <a:xfrm rot="-60000">
            <a:off x="1108976" y="1515032"/>
            <a:ext cx="3064827" cy="1127278"/>
          </a:xfrm>
        </p:spPr>
        <p:txBody>
          <a:bodyPr anchor="b">
            <a:normAutofit/>
          </a:bodyPr>
          <a:lstStyle>
            <a:lvl1pPr algn="ctr">
              <a:defRPr sz="2400" b="0"/>
            </a:lvl1pPr>
          </a:lstStyle>
          <a:p>
            <a:r>
              <a:rPr lang="en-US" altLang="zh-HK"/>
              <a:t>Click to edit Master title style</a:t>
            </a:r>
            <a:endParaRPr lang="en-US"/>
          </a:p>
        </p:txBody>
      </p:sp>
      <p:sp>
        <p:nvSpPr>
          <p:cNvPr id="3" name="Content Placeholder 2"/>
          <p:cNvSpPr>
            <a:spLocks noGrp="1"/>
          </p:cNvSpPr>
          <p:nvPr>
            <p:ph idx="1"/>
          </p:nvPr>
        </p:nvSpPr>
        <p:spPr>
          <a:xfrm rot="60000">
            <a:off x="4854291" y="863245"/>
            <a:ext cx="3020792" cy="3469117"/>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Text Placeholder 3"/>
          <p:cNvSpPr>
            <a:spLocks noGrp="1"/>
          </p:cNvSpPr>
          <p:nvPr>
            <p:ph type="body" sz="half" idx="2"/>
          </p:nvPr>
        </p:nvSpPr>
        <p:spPr>
          <a:xfrm rot="-60000">
            <a:off x="1148126" y="2717811"/>
            <a:ext cx="3048891" cy="15753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5" name="Date Placeholder 4"/>
          <p:cNvSpPr>
            <a:spLocks noGrp="1"/>
          </p:cNvSpPr>
          <p:nvPr>
            <p:ph type="dt" sz="half" idx="10"/>
          </p:nvPr>
        </p:nvSpPr>
        <p:spPr>
          <a:xfrm rot="60000">
            <a:off x="6341699" y="4414254"/>
            <a:ext cx="1213821" cy="273844"/>
          </a:xfrm>
        </p:spPr>
        <p:txBody>
          <a:bodyPr/>
          <a:lstStyle/>
          <a:p>
            <a:fld id="{88937674-1B72-4454-A6D9-23C4CAA154DD}" type="datetimeFigureOut">
              <a:rPr lang="zh-HK" altLang="en-US" smtClean="0"/>
              <a:t>12/1/2020</a:t>
            </a:fld>
            <a:endParaRPr lang="zh-HK" altLang="en-US"/>
          </a:p>
        </p:txBody>
      </p:sp>
      <p:sp>
        <p:nvSpPr>
          <p:cNvPr id="6" name="Footer Placeholder 5"/>
          <p:cNvSpPr>
            <a:spLocks noGrp="1"/>
          </p:cNvSpPr>
          <p:nvPr>
            <p:ph type="ftr" sz="quarter" idx="11"/>
          </p:nvPr>
        </p:nvSpPr>
        <p:spPr>
          <a:xfrm rot="-60000">
            <a:off x="914555" y="4371946"/>
            <a:ext cx="3522607" cy="273844"/>
          </a:xfrm>
        </p:spPr>
        <p:txBody>
          <a:bodyPr/>
          <a:lstStyle/>
          <a:p>
            <a:endParaRPr lang="zh-HK" altLang="en-US"/>
          </a:p>
        </p:txBody>
      </p:sp>
      <p:sp>
        <p:nvSpPr>
          <p:cNvPr id="7" name="Slide Number Placeholder 6"/>
          <p:cNvSpPr>
            <a:spLocks noGrp="1"/>
          </p:cNvSpPr>
          <p:nvPr>
            <p:ph type="sldNum" sz="quarter" idx="12"/>
          </p:nvPr>
        </p:nvSpPr>
        <p:spPr>
          <a:xfrm rot="60000">
            <a:off x="7557314" y="4422721"/>
            <a:ext cx="554023" cy="273844"/>
          </a:xfrm>
        </p:spPr>
        <p:txBody>
          <a:bodyPr/>
          <a:lstStyle/>
          <a:p>
            <a:fld id="{CECAB6C8-1016-4370-965D-BFD6EF4DF805}" type="slidenum">
              <a:rPr lang="zh-HK" altLang="en-US" smtClean="0"/>
              <a:t>‹#›</a:t>
            </a:fld>
            <a:endParaRPr lang="zh-HK"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FB9C2B-E15B-4CE2-BC61-0AE66D53A1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986358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51435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8" y="4543528"/>
            <a:ext cx="7721601" cy="402908"/>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5" y="432651"/>
            <a:ext cx="3788941" cy="4291722"/>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9" y="431827"/>
            <a:ext cx="3788941" cy="429172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3" y="453872"/>
            <a:ext cx="3788941" cy="4291722"/>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9" y="452940"/>
            <a:ext cx="3788941" cy="429172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7" y="220465"/>
            <a:ext cx="567831" cy="425873"/>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350513" y="179006"/>
            <a:ext cx="425196" cy="566928"/>
          </a:xfrm>
          <a:prstGeom prst="rect">
            <a:avLst/>
          </a:prstGeom>
          <a:noFill/>
        </p:spPr>
      </p:pic>
      <p:sp>
        <p:nvSpPr>
          <p:cNvPr id="2" name="Title 1"/>
          <p:cNvSpPr>
            <a:spLocks noGrp="1"/>
          </p:cNvSpPr>
          <p:nvPr>
            <p:ph type="title"/>
          </p:nvPr>
        </p:nvSpPr>
        <p:spPr>
          <a:xfrm rot="-60000">
            <a:off x="1106424" y="1515618"/>
            <a:ext cx="3063240" cy="1124712"/>
          </a:xfrm>
        </p:spPr>
        <p:txBody>
          <a:bodyPr anchor="b">
            <a:normAutofit/>
          </a:bodyPr>
          <a:lstStyle>
            <a:lvl1pPr algn="ctr">
              <a:defRPr sz="2400" b="0"/>
            </a:lvl1pPr>
          </a:lstStyle>
          <a:p>
            <a:r>
              <a:rPr lang="en-US" altLang="zh-HK"/>
              <a:t>Click to edit Master title style</a:t>
            </a:r>
            <a:endParaRPr lang="en-US" dirty="0"/>
          </a:p>
        </p:txBody>
      </p:sp>
      <p:sp>
        <p:nvSpPr>
          <p:cNvPr id="3" name="Picture Placeholder 2"/>
          <p:cNvSpPr>
            <a:spLocks noGrp="1"/>
          </p:cNvSpPr>
          <p:nvPr>
            <p:ph type="pic" idx="1"/>
          </p:nvPr>
        </p:nvSpPr>
        <p:spPr>
          <a:xfrm rot="60000">
            <a:off x="4898616" y="905454"/>
            <a:ext cx="2913863" cy="3404559"/>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HK"/>
              <a:t>Click icon to add picture</a:t>
            </a:r>
            <a:endParaRPr lang="en-US"/>
          </a:p>
        </p:txBody>
      </p:sp>
      <p:sp>
        <p:nvSpPr>
          <p:cNvPr id="4" name="Text Placeholder 3"/>
          <p:cNvSpPr>
            <a:spLocks noGrp="1"/>
          </p:cNvSpPr>
          <p:nvPr>
            <p:ph type="body" sz="half" idx="2"/>
          </p:nvPr>
        </p:nvSpPr>
        <p:spPr>
          <a:xfrm rot="-60000">
            <a:off x="1152144" y="2715768"/>
            <a:ext cx="3044952" cy="157734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5" name="Date Placeholder 4"/>
          <p:cNvSpPr>
            <a:spLocks noGrp="1"/>
          </p:cNvSpPr>
          <p:nvPr>
            <p:ph type="dt" sz="half" idx="10"/>
          </p:nvPr>
        </p:nvSpPr>
        <p:spPr>
          <a:xfrm rot="60000">
            <a:off x="6345937" y="4416553"/>
            <a:ext cx="1213821" cy="273844"/>
          </a:xfrm>
        </p:spPr>
        <p:txBody>
          <a:bodyPr/>
          <a:lstStyle/>
          <a:p>
            <a:fld id="{88937674-1B72-4454-A6D9-23C4CAA154DD}" type="datetimeFigureOut">
              <a:rPr lang="zh-HK" altLang="en-US" smtClean="0"/>
              <a:t>12/1/2020</a:t>
            </a:fld>
            <a:endParaRPr lang="zh-HK" altLang="en-US"/>
          </a:p>
        </p:txBody>
      </p:sp>
      <p:sp>
        <p:nvSpPr>
          <p:cNvPr id="6" name="Footer Placeholder 5"/>
          <p:cNvSpPr>
            <a:spLocks noGrp="1"/>
          </p:cNvSpPr>
          <p:nvPr>
            <p:ph type="ftr" sz="quarter" idx="11"/>
          </p:nvPr>
        </p:nvSpPr>
        <p:spPr>
          <a:xfrm rot="-60000">
            <a:off x="914570" y="4373278"/>
            <a:ext cx="3319043" cy="273844"/>
          </a:xfrm>
        </p:spPr>
        <p:txBody>
          <a:bodyPr/>
          <a:lstStyle/>
          <a:p>
            <a:endParaRPr lang="zh-HK" altLang="en-US"/>
          </a:p>
        </p:txBody>
      </p:sp>
      <p:sp>
        <p:nvSpPr>
          <p:cNvPr id="7" name="Slide Number Placeholder 6"/>
          <p:cNvSpPr>
            <a:spLocks noGrp="1"/>
          </p:cNvSpPr>
          <p:nvPr>
            <p:ph type="sldNum" sz="quarter" idx="12"/>
          </p:nvPr>
        </p:nvSpPr>
        <p:spPr>
          <a:xfrm rot="60000">
            <a:off x="7562090" y="4425020"/>
            <a:ext cx="554023" cy="273844"/>
          </a:xfrm>
        </p:spPr>
        <p:txBody>
          <a:bodyPr/>
          <a:lstStyle/>
          <a:p>
            <a:fld id="{CECAB6C8-1016-4370-965D-BFD6EF4DF805}" type="slidenum">
              <a:rPr lang="zh-HK" altLang="en-US" smtClean="0"/>
              <a:t>‹#›</a:t>
            </a:fld>
            <a:endParaRPr lang="zh-HK"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a:p>
        </p:txBody>
      </p:sp>
      <p:sp>
        <p:nvSpPr>
          <p:cNvPr id="4" name="Date Placeholder 3"/>
          <p:cNvSpPr>
            <a:spLocks noGrp="1"/>
          </p:cNvSpPr>
          <p:nvPr>
            <p:ph type="dt" sz="half" idx="10"/>
          </p:nvPr>
        </p:nvSpPr>
        <p:spPr/>
        <p:txBody>
          <a:bodyPr/>
          <a:lstStyle/>
          <a:p>
            <a:fld id="{88937674-1B72-4454-A6D9-23C4CAA154DD}" type="datetimeFigureOut">
              <a:rPr lang="zh-HK" altLang="en-US" smtClean="0"/>
              <a:t>12/1/2020</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ECAB6C8-1016-4370-965D-BFD6EF4DF805}" type="slidenum">
              <a:rPr lang="zh-HK" altLang="en-US" smtClean="0"/>
              <a:t>‹#›</a:t>
            </a:fld>
            <a:endParaRPr lang="zh-HK"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694268"/>
            <a:ext cx="1430867" cy="3572933"/>
          </a:xfrm>
        </p:spPr>
        <p:txBody>
          <a:bodyPr vert="eaVert"/>
          <a:lstStyle>
            <a:lvl1pPr algn="l">
              <a:defRPr/>
            </a:lvl1pPr>
          </a:lstStyle>
          <a:p>
            <a:r>
              <a:rPr lang="en-US" altLang="zh-HK"/>
              <a:t>Click to edit Master title style</a:t>
            </a:r>
            <a:endParaRPr lang="en-US" dirty="0"/>
          </a:p>
        </p:txBody>
      </p:sp>
      <p:sp>
        <p:nvSpPr>
          <p:cNvPr id="3" name="Vertical Text Placeholder 2"/>
          <p:cNvSpPr>
            <a:spLocks noGrp="1"/>
          </p:cNvSpPr>
          <p:nvPr>
            <p:ph type="body" orient="vert" idx="1"/>
          </p:nvPr>
        </p:nvSpPr>
        <p:spPr>
          <a:xfrm>
            <a:off x="1298222" y="829735"/>
            <a:ext cx="5178779" cy="3302000"/>
          </a:xfrm>
        </p:spPr>
        <p:txBody>
          <a:bodyPr vert="eaVert"/>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a:p>
        </p:txBody>
      </p:sp>
      <p:sp>
        <p:nvSpPr>
          <p:cNvPr id="4" name="Date Placeholder 3"/>
          <p:cNvSpPr>
            <a:spLocks noGrp="1"/>
          </p:cNvSpPr>
          <p:nvPr>
            <p:ph type="dt" sz="half" idx="10"/>
          </p:nvPr>
        </p:nvSpPr>
        <p:spPr/>
        <p:txBody>
          <a:bodyPr/>
          <a:lstStyle/>
          <a:p>
            <a:fld id="{88937674-1B72-4454-A6D9-23C4CAA154DD}" type="datetimeFigureOut">
              <a:rPr lang="zh-HK" altLang="en-US" smtClean="0"/>
              <a:t>12/1/2020</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ECAB6C8-1016-4370-965D-BFD6EF4DF805}" type="slidenum">
              <a:rPr lang="zh-HK" altLang="en-US" smtClean="0"/>
              <a:t>‹#›</a:t>
            </a:fld>
            <a:endParaRPr lang="zh-HK"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51A922-D116-4A0B-9B66-09842F5EAB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047098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CC453D-086F-4098-A6D8-CFCDA01768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806483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B4F60C2-F6D7-4ABE-9296-42C3FE2F9E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765170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D7A59A7-1593-4054-B149-A62507D46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177710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FD50A20-B76A-4D9E-840A-DA29B38D52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602431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E0CD2FA-ECE7-44BC-8BA8-7921E2D972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873051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8CE4319-68E6-407D-B39F-FDE0495CCE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554729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3EB4292-01B3-4D76-A2A4-46B900148F80}"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659684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p:tmplLst>
          <p:tmpl>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51435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1" y="4551997"/>
            <a:ext cx="7920991" cy="402908"/>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431483"/>
            <a:ext cx="7696200" cy="428625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432054"/>
            <a:ext cx="7696200" cy="428625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2" y="204818"/>
            <a:ext cx="567831" cy="425873"/>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85945" y="152756"/>
            <a:ext cx="425196" cy="566928"/>
          </a:xfrm>
          <a:prstGeom prst="rect">
            <a:avLst/>
          </a:prstGeom>
          <a:noFill/>
        </p:spPr>
      </p:pic>
      <p:sp>
        <p:nvSpPr>
          <p:cNvPr id="2" name="Title Placeholder 1"/>
          <p:cNvSpPr>
            <a:spLocks noGrp="1"/>
          </p:cNvSpPr>
          <p:nvPr>
            <p:ph type="title"/>
          </p:nvPr>
        </p:nvSpPr>
        <p:spPr>
          <a:xfrm>
            <a:off x="1095024" y="613187"/>
            <a:ext cx="6965245" cy="901864"/>
          </a:xfrm>
          <a:prstGeom prst="rect">
            <a:avLst/>
          </a:prstGeom>
        </p:spPr>
        <p:txBody>
          <a:bodyPr vert="horz" lIns="91440" tIns="45720" rIns="91440" bIns="45720" rtlCol="0" anchor="ctr">
            <a:normAutofit/>
          </a:bodyPr>
          <a:lstStyle/>
          <a:p>
            <a:r>
              <a:rPr lang="en-US" altLang="zh-HK"/>
              <a:t>Click to edit Master title style</a:t>
            </a:r>
            <a:endParaRPr lang="en-US" dirty="0"/>
          </a:p>
        </p:txBody>
      </p:sp>
      <p:sp>
        <p:nvSpPr>
          <p:cNvPr id="3" name="Text Placeholder 2"/>
          <p:cNvSpPr>
            <a:spLocks noGrp="1"/>
          </p:cNvSpPr>
          <p:nvPr>
            <p:ph type="body" idx="1"/>
          </p:nvPr>
        </p:nvSpPr>
        <p:spPr>
          <a:xfrm>
            <a:off x="1463041" y="1589443"/>
            <a:ext cx="6196405" cy="2702859"/>
          </a:xfrm>
          <a:prstGeom prst="rect">
            <a:avLst/>
          </a:prstGeom>
        </p:spPr>
        <p:txBody>
          <a:bodyPr vert="horz" lIns="91440" tIns="45720" rIns="91440" bIns="45720" rtlCol="0" anchor="t">
            <a:normAutofit/>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2"/>
          </p:nvPr>
        </p:nvSpPr>
        <p:spPr>
          <a:xfrm>
            <a:off x="6454589" y="4356864"/>
            <a:ext cx="1213821" cy="273844"/>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88937674-1B72-4454-A6D9-23C4CAA154DD}" type="datetimeFigureOut">
              <a:rPr lang="zh-HK" altLang="en-US" smtClean="0"/>
              <a:t>12/1/2020</a:t>
            </a:fld>
            <a:endParaRPr lang="zh-HK" altLang="en-US"/>
          </a:p>
        </p:txBody>
      </p:sp>
      <p:sp>
        <p:nvSpPr>
          <p:cNvPr id="5" name="Footer Placeholder 4"/>
          <p:cNvSpPr>
            <a:spLocks noGrp="1"/>
          </p:cNvSpPr>
          <p:nvPr>
            <p:ph type="ftr" sz="quarter" idx="3"/>
          </p:nvPr>
        </p:nvSpPr>
        <p:spPr>
          <a:xfrm>
            <a:off x="914401" y="4356864"/>
            <a:ext cx="5540188" cy="273844"/>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zh-HK" altLang="en-US"/>
          </a:p>
        </p:txBody>
      </p:sp>
      <p:sp>
        <p:nvSpPr>
          <p:cNvPr id="6" name="Slide Number Placeholder 5"/>
          <p:cNvSpPr>
            <a:spLocks noGrp="1"/>
          </p:cNvSpPr>
          <p:nvPr>
            <p:ph type="sldNum" sz="quarter" idx="4"/>
          </p:nvPr>
        </p:nvSpPr>
        <p:spPr>
          <a:xfrm>
            <a:off x="7670203" y="4356864"/>
            <a:ext cx="554023" cy="273844"/>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CECAB6C8-1016-4370-965D-BFD6EF4DF805}" type="slidenum">
              <a:rPr lang="zh-HK" altLang="en-US" smtClean="0"/>
              <a:t>‹#›</a:t>
            </a:fld>
            <a:endParaRPr lang="zh-HK"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61.jpg"/></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65.gif"/></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67.jp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78.jpg"/></Relationships>
</file>

<file path=ppt/slides/_rels/slide6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3.xml"/><Relationship Id="rId1" Type="http://schemas.openxmlformats.org/officeDocument/2006/relationships/slideLayout" Target="../slideLayouts/slideLayout15.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s>
</file>

<file path=ppt/slides/_rels/slide8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6.xml"/><Relationship Id="rId1" Type="http://schemas.openxmlformats.org/officeDocument/2006/relationships/slideLayout" Target="../slideLayouts/slideLayout15.xml"/><Relationship Id="rId4" Type="http://schemas.openxmlformats.org/officeDocument/2006/relationships/image" Target="../media/image100.jpg"/></Relationships>
</file>

<file path=ppt/slides/_rels/slide8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IBC </a:t>
            </a:r>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中文堂</a:t>
            </a:r>
            <a:r>
              <a:rPr lang="en-US" altLang="zh-HK" dirty="0">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HK" dirty="0">
                <a:latin typeface="Arial Unicode MS" panose="020B0604020202020204" pitchFamily="34" charset="-120"/>
                <a:ea typeface="Arial Unicode MS" panose="020B0604020202020204" pitchFamily="34" charset="-120"/>
                <a:cs typeface="Arial Unicode MS" panose="020B0604020202020204" pitchFamily="34" charset="-120"/>
              </a:rPr>
            </a:br>
            <a:r>
              <a:rPr lang="en-US" altLang="zh-HK" dirty="0">
                <a:latin typeface="Arial Unicode MS" panose="020B0604020202020204" pitchFamily="34" charset="-120"/>
                <a:ea typeface="Arial Unicode MS" panose="020B0604020202020204" pitchFamily="34" charset="-120"/>
                <a:cs typeface="Arial Unicode MS" panose="020B0604020202020204" pitchFamily="34" charset="-120"/>
              </a:rPr>
              <a:t> </a:t>
            </a:r>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舊約背景</a:t>
            </a:r>
            <a:endParaRPr lang="zh-HK" altLang="en-US"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 name="Subtitle 2"/>
          <p:cNvSpPr>
            <a:spLocks noGrp="1"/>
          </p:cNvSpPr>
          <p:nvPr>
            <p:ph type="subTitle" idx="1"/>
          </p:nvPr>
        </p:nvSpPr>
        <p:spPr/>
        <p:txBody>
          <a:bodyPr/>
          <a:lstStyle/>
          <a:p>
            <a:r>
              <a:rPr lang="zh-TW" altLang="en-US" dirty="0">
                <a:solidFill>
                  <a:srgbClr val="000066"/>
                </a:solidFill>
              </a:rPr>
              <a:t>聖經基礎班 </a:t>
            </a:r>
            <a:r>
              <a:rPr lang="en-US" altLang="zh-TW">
                <a:solidFill>
                  <a:srgbClr val="000066"/>
                </a:solidFill>
              </a:rPr>
              <a:t>(2)</a:t>
            </a:r>
            <a:endParaRPr lang="zh-HK" altLang="en-US" dirty="0">
              <a:solidFill>
                <a:srgbClr val="000066"/>
              </a:solidFill>
            </a:endParaRPr>
          </a:p>
        </p:txBody>
      </p:sp>
    </p:spTree>
    <p:extLst>
      <p:ext uri="{BB962C8B-B14F-4D97-AF65-F5344CB8AC3E}">
        <p14:creationId xmlns:p14="http://schemas.microsoft.com/office/powerpoint/2010/main" val="3012549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zh-HK" altLang="en-US"/>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96" y="0"/>
            <a:ext cx="4176464" cy="5467967"/>
          </a:xfrm>
        </p:spPr>
      </p:pic>
      <p:pic>
        <p:nvPicPr>
          <p:cNvPr id="11" name="Content Placeholder 10"/>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52308" y="2872"/>
            <a:ext cx="9091692" cy="5140628"/>
          </a:xfrm>
        </p:spPr>
      </p:pic>
    </p:spTree>
    <p:extLst>
      <p:ext uri="{BB962C8B-B14F-4D97-AF65-F5344CB8AC3E}">
        <p14:creationId xmlns:p14="http://schemas.microsoft.com/office/powerpoint/2010/main" val="323067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6700" y="0"/>
            <a:ext cx="9117301" cy="5143500"/>
          </a:xfrm>
        </p:spPr>
      </p:pic>
      <p:sp>
        <p:nvSpPr>
          <p:cNvPr id="4" name="Content Placeholder 3"/>
          <p:cNvSpPr>
            <a:spLocks noGrp="1"/>
          </p:cNvSpPr>
          <p:nvPr>
            <p:ph sz="quarter" idx="14"/>
          </p:nvPr>
        </p:nvSpPr>
        <p:spPr/>
        <p:txBody>
          <a:bodyPr/>
          <a:lstStyle/>
          <a:p>
            <a:endParaRPr lang="zh-HK" altLang="en-US"/>
          </a:p>
        </p:txBody>
      </p:sp>
    </p:spTree>
    <p:extLst>
      <p:ext uri="{BB962C8B-B14F-4D97-AF65-F5344CB8AC3E}">
        <p14:creationId xmlns:p14="http://schemas.microsoft.com/office/powerpoint/2010/main" val="4119396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5"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99592" y="0"/>
            <a:ext cx="3960440" cy="5210267"/>
          </a:xfrm>
        </p:spPr>
      </p:pic>
      <p:sp>
        <p:nvSpPr>
          <p:cNvPr id="4" name="Content Placeholder 3"/>
          <p:cNvSpPr>
            <a:spLocks noGrp="1"/>
          </p:cNvSpPr>
          <p:nvPr>
            <p:ph sz="quarter" idx="14"/>
          </p:nvPr>
        </p:nvSpPr>
        <p:spPr/>
        <p:txBody>
          <a:bodyPr/>
          <a:lstStyle/>
          <a:p>
            <a:endParaRPr lang="zh-HK" altLang="en-US"/>
          </a:p>
        </p:txBody>
      </p:sp>
    </p:spTree>
    <p:extLst>
      <p:ext uri="{BB962C8B-B14F-4D97-AF65-F5344CB8AC3E}">
        <p14:creationId xmlns:p14="http://schemas.microsoft.com/office/powerpoint/2010/main" val="997412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195486"/>
            <a:ext cx="8452352" cy="4752528"/>
          </a:xfrm>
        </p:spPr>
      </p:pic>
    </p:spTree>
    <p:extLst>
      <p:ext uri="{BB962C8B-B14F-4D97-AF65-F5344CB8AC3E}">
        <p14:creationId xmlns:p14="http://schemas.microsoft.com/office/powerpoint/2010/main" val="3317814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3" y="357504"/>
            <a:ext cx="8815393" cy="4415674"/>
          </a:xfrm>
        </p:spPr>
      </p:pic>
    </p:spTree>
    <p:extLst>
      <p:ext uri="{BB962C8B-B14F-4D97-AF65-F5344CB8AC3E}">
        <p14:creationId xmlns:p14="http://schemas.microsoft.com/office/powerpoint/2010/main" val="435611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141480"/>
            <a:ext cx="6120680" cy="4888860"/>
          </a:xfrm>
        </p:spPr>
      </p:pic>
    </p:spTree>
    <p:extLst>
      <p:ext uri="{BB962C8B-B14F-4D97-AF65-F5344CB8AC3E}">
        <p14:creationId xmlns:p14="http://schemas.microsoft.com/office/powerpoint/2010/main" val="3395296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TW" altLang="en-US" dirty="0">
                <a:latin typeface="Arial Unicode MS" pitchFamily="34" charset="-120"/>
                <a:ea typeface="Arial Unicode MS" pitchFamily="34" charset="-120"/>
                <a:cs typeface="Arial Unicode MS" pitchFamily="34" charset="-120"/>
              </a:rPr>
              <a:t>裂谷的頂端</a:t>
            </a:r>
            <a:endParaRPr lang="zh-HK" altLang="en-US" dirty="0">
              <a:latin typeface="Arial Unicode MS" pitchFamily="34" charset="-120"/>
              <a:ea typeface="Arial Unicode MS" pitchFamily="34" charset="-120"/>
              <a:cs typeface="Arial Unicode MS" pitchFamily="34" charset="-120"/>
            </a:endParaRPr>
          </a:p>
        </p:txBody>
      </p:sp>
      <p:pic>
        <p:nvPicPr>
          <p:cNvPr id="7" name="内容占位符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1238" y="411510"/>
            <a:ext cx="11445238" cy="4275457"/>
          </a:xfrm>
        </p:spPr>
      </p:pic>
    </p:spTree>
    <p:extLst>
      <p:ext uri="{BB962C8B-B14F-4D97-AF65-F5344CB8AC3E}">
        <p14:creationId xmlns:p14="http://schemas.microsoft.com/office/powerpoint/2010/main" val="3880112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0" y="0"/>
            <a:ext cx="9144000" cy="3177540"/>
          </a:xfrm>
        </p:spPr>
      </p:pic>
      <p:pic>
        <p:nvPicPr>
          <p:cNvPr id="6" name="Content Placeholder 5"/>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0" y="2625757"/>
            <a:ext cx="6902332" cy="2517744"/>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1930" y="3165816"/>
            <a:ext cx="5202071" cy="1977684"/>
          </a:xfrm>
          <a:prstGeom prst="rect">
            <a:avLst/>
          </a:prstGeom>
        </p:spPr>
      </p:pic>
    </p:spTree>
    <p:extLst>
      <p:ext uri="{BB962C8B-B14F-4D97-AF65-F5344CB8AC3E}">
        <p14:creationId xmlns:p14="http://schemas.microsoft.com/office/powerpoint/2010/main" val="168614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狹路遇</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2</a:t>
            </a:r>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个強敵</a:t>
            </a:r>
            <a:endParaRPr lang="zh-HK" altLang="en-US"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584" y="1437624"/>
            <a:ext cx="7560840" cy="3420099"/>
          </a:xfrm>
        </p:spPr>
      </p:pic>
    </p:spTree>
    <p:extLst>
      <p:ext uri="{BB962C8B-B14F-4D97-AF65-F5344CB8AC3E}">
        <p14:creationId xmlns:p14="http://schemas.microsoft.com/office/powerpoint/2010/main" val="382100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氣候</a:t>
            </a:r>
            <a:endParaRPr lang="zh-HK" alt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9266" y="1589485"/>
            <a:ext cx="4804833" cy="2702719"/>
          </a:xfrm>
        </p:spPr>
      </p:pic>
    </p:spTree>
    <p:extLst>
      <p:ext uri="{BB962C8B-B14F-4D97-AF65-F5344CB8AC3E}">
        <p14:creationId xmlns:p14="http://schemas.microsoft.com/office/powerpoint/2010/main" val="4161095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876" y="-285471"/>
            <a:ext cx="9651876" cy="542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6147" name="Rectangle 2"/>
          <p:cNvSpPr>
            <a:spLocks/>
          </p:cNvSpPr>
          <p:nvPr/>
        </p:nvSpPr>
        <p:spPr bwMode="auto">
          <a:xfrm>
            <a:off x="5150197" y="4731182"/>
            <a:ext cx="2613050" cy="349131"/>
          </a:xfrm>
          <a:prstGeom prst="rect">
            <a:avLst/>
          </a:prstGeom>
          <a:solidFill>
            <a:srgbClr val="D4D6D9">
              <a:alpha val="70979"/>
            </a:srgbClr>
          </a:solidFill>
          <a:ln w="76200">
            <a:solidFill>
              <a:srgbClr val="000000">
                <a:alpha val="70979"/>
              </a:srgbClr>
            </a:solidFill>
            <a:miter lim="0"/>
            <a:headEnd/>
            <a:tailEnd/>
          </a:ln>
        </p:spPr>
        <p:txBody>
          <a:bodyPr lIns="35717" tIns="35717" rIns="35717" bIns="35717" anchor="ctr">
            <a:spAutoFit/>
          </a:bodyPr>
          <a:lstStyle/>
          <a:p>
            <a:r>
              <a:rPr lang="zh-HK" altLang="en-US">
                <a:ea typeface="新細明體" pitchFamily="18" charset="-120"/>
              </a:rPr>
              <a:t>肥沃月灣</a:t>
            </a:r>
          </a:p>
        </p:txBody>
      </p:sp>
    </p:spTree>
    <p:extLst>
      <p:ext uri="{BB962C8B-B14F-4D97-AF65-F5344CB8AC3E}">
        <p14:creationId xmlns:p14="http://schemas.microsoft.com/office/powerpoint/2010/main" val="49586521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p:cNvSpPr>
          <p:nvPr/>
        </p:nvSpPr>
        <p:spPr bwMode="auto">
          <a:xfrm>
            <a:off x="4758409" y="784599"/>
            <a:ext cx="2937867" cy="93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35717" tIns="35717" rIns="35717" bIns="35717" anchor="ctr">
            <a:spAutoFit/>
          </a:bodyPr>
          <a:lstStyle/>
          <a:p>
            <a:r>
              <a:rPr lang="zh-HK" altLang="en-US" sz="5600" dirty="0">
                <a:solidFill>
                  <a:schemeClr val="accent1">
                    <a:lumMod val="75000"/>
                  </a:schemeClr>
                </a:solidFill>
                <a:latin typeface="Arial Unicode MS" pitchFamily="34" charset="-120"/>
                <a:ea typeface="Arial Unicode MS" pitchFamily="34" charset="-120"/>
                <a:cs typeface="Arial Unicode MS" pitchFamily="34" charset="-120"/>
              </a:rPr>
              <a:t>約的概念</a:t>
            </a:r>
            <a:endParaRPr lang="zh-HK" altLang="en-US"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11267" name="Rectangle 2"/>
          <p:cNvSpPr>
            <a:spLocks/>
          </p:cNvSpPr>
          <p:nvPr/>
        </p:nvSpPr>
        <p:spPr bwMode="auto">
          <a:xfrm>
            <a:off x="3460254" y="2021826"/>
            <a:ext cx="2835176" cy="247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35717" tIns="35717" rIns="35717" bIns="35717" anchor="ctr">
            <a:spAutoFit/>
          </a:bodyPr>
          <a:lstStyle/>
          <a:p>
            <a:pPr marL="210957" indent="-210957"/>
            <a:r>
              <a:rPr lang="zh-HK" altLang="en-US" sz="4200" dirty="0">
                <a:latin typeface="Arial Unicode MS" pitchFamily="34" charset="-120"/>
                <a:ea typeface="Arial Unicode MS" pitchFamily="34" charset="-120"/>
                <a:cs typeface="Arial Unicode MS" pitchFamily="34" charset="-120"/>
              </a:rPr>
              <a:t>近東文化</a:t>
            </a:r>
          </a:p>
          <a:p>
            <a:pPr marL="210957" indent="-210957">
              <a:spcBef>
                <a:spcPts val="2953"/>
              </a:spcBef>
              <a:buSzPct val="100000"/>
              <a:buFontTx/>
              <a:buChar char="•"/>
            </a:pPr>
            <a:r>
              <a:rPr lang="zh-HK" altLang="en-US" sz="3200" dirty="0">
                <a:latin typeface="Arial Unicode MS" pitchFamily="34" charset="-120"/>
                <a:ea typeface="Arial Unicode MS" pitchFamily="34" charset="-120"/>
                <a:cs typeface="Arial Unicode MS" pitchFamily="34" charset="-120"/>
              </a:rPr>
              <a:t>平等條約</a:t>
            </a:r>
          </a:p>
          <a:p>
            <a:pPr marL="210957" indent="-210957">
              <a:spcBef>
                <a:spcPts val="2953"/>
              </a:spcBef>
              <a:buSzPct val="100000"/>
              <a:buFontTx/>
              <a:buChar char="•"/>
            </a:pPr>
            <a:r>
              <a:rPr lang="zh-HK" altLang="en-US" sz="3200" dirty="0">
                <a:latin typeface="Arial Unicode MS" pitchFamily="34" charset="-120"/>
                <a:ea typeface="Arial Unicode MS" pitchFamily="34" charset="-120"/>
                <a:cs typeface="Arial Unicode MS" pitchFamily="34" charset="-120"/>
              </a:rPr>
              <a:t>從屬條約</a:t>
            </a:r>
            <a:endParaRPr lang="zh-HK" altLang="en-US" dirty="0">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186260752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p:cNvSpPr>
          <p:nvPr/>
        </p:nvSpPr>
        <p:spPr bwMode="auto">
          <a:xfrm>
            <a:off x="827584" y="699542"/>
            <a:ext cx="7272808" cy="425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square" lIns="35717" tIns="35717" rIns="35717" bIns="35717" anchor="ctr">
            <a:spAutoFit/>
          </a:bodyPr>
          <a:lstStyle/>
          <a:p>
            <a:r>
              <a:rPr lang="zh-HK" altLang="en-US" sz="3600" dirty="0">
                <a:latin typeface="Arial Unicode MS" pitchFamily="34" charset="-120"/>
                <a:ea typeface="Arial Unicode MS" pitchFamily="34" charset="-120"/>
                <a:cs typeface="Arial Unicode MS" pitchFamily="34" charset="-120"/>
              </a:rPr>
              <a:t>赫人條約結構 （</a:t>
            </a:r>
            <a:r>
              <a:rPr lang="en-US" altLang="zh-HK" sz="3600" dirty="0">
                <a:latin typeface="Arial Unicode MS" pitchFamily="34" charset="-120"/>
                <a:ea typeface="Arial Unicode MS" pitchFamily="34" charset="-120"/>
                <a:cs typeface="Arial Unicode MS" pitchFamily="34" charset="-120"/>
              </a:rPr>
              <a:t>2000 BC</a:t>
            </a:r>
            <a:r>
              <a:rPr lang="zh-HK" altLang="en-US" sz="3600" dirty="0">
                <a:latin typeface="Arial Unicode MS" pitchFamily="34" charset="-120"/>
                <a:ea typeface="Arial Unicode MS" pitchFamily="34" charset="-120"/>
                <a:cs typeface="Arial Unicode MS" pitchFamily="34" charset="-120"/>
              </a:rPr>
              <a:t>）</a:t>
            </a:r>
          </a:p>
          <a:p>
            <a:r>
              <a:rPr lang="zh-HK" altLang="en-US" sz="3600" dirty="0">
                <a:latin typeface="Arial Unicode MS" pitchFamily="34" charset="-120"/>
                <a:ea typeface="Arial Unicode MS" pitchFamily="34" charset="-120"/>
                <a:cs typeface="Arial Unicode MS" pitchFamily="34" charset="-120"/>
              </a:rPr>
              <a:t>介紹發言人（申</a:t>
            </a:r>
            <a:r>
              <a:rPr lang="en-US" altLang="zh-HK" sz="3600" dirty="0">
                <a:latin typeface="Arial Unicode MS" pitchFamily="34" charset="-120"/>
                <a:ea typeface="Arial Unicode MS" pitchFamily="34" charset="-120"/>
                <a:cs typeface="Arial Unicode MS" pitchFamily="34" charset="-120"/>
              </a:rPr>
              <a:t>1</a:t>
            </a:r>
            <a:r>
              <a:rPr lang="zh-HK" altLang="en-US" sz="3600" dirty="0">
                <a:latin typeface="Arial Unicode MS" pitchFamily="34" charset="-120"/>
                <a:ea typeface="Arial Unicode MS" pitchFamily="34" charset="-120"/>
                <a:cs typeface="Arial Unicode MS" pitchFamily="34" charset="-120"/>
              </a:rPr>
              <a:t>：</a:t>
            </a:r>
            <a:r>
              <a:rPr lang="en-US" altLang="zh-HK" sz="3600" dirty="0">
                <a:latin typeface="Arial Unicode MS" pitchFamily="34" charset="-120"/>
                <a:ea typeface="Arial Unicode MS" pitchFamily="34" charset="-120"/>
                <a:cs typeface="Arial Unicode MS" pitchFamily="34" charset="-120"/>
              </a:rPr>
              <a:t>1-5</a:t>
            </a:r>
            <a:r>
              <a:rPr lang="zh-HK" altLang="en-US" sz="3600" dirty="0">
                <a:latin typeface="Arial Unicode MS" pitchFamily="34" charset="-120"/>
                <a:ea typeface="Arial Unicode MS" pitchFamily="34" charset="-120"/>
                <a:cs typeface="Arial Unicode MS" pitchFamily="34" charset="-120"/>
              </a:rPr>
              <a:t>）</a:t>
            </a:r>
          </a:p>
          <a:p>
            <a:r>
              <a:rPr lang="zh-HK" altLang="en-US" sz="3600" dirty="0">
                <a:latin typeface="Arial Unicode MS" pitchFamily="34" charset="-120"/>
                <a:ea typeface="Arial Unicode MS" pitchFamily="34" charset="-120"/>
                <a:cs typeface="Arial Unicode MS" pitchFamily="34" charset="-120"/>
              </a:rPr>
              <a:t>历史性序言（申</a:t>
            </a:r>
            <a:r>
              <a:rPr lang="en-US" altLang="zh-HK" sz="3600" dirty="0">
                <a:latin typeface="Arial Unicode MS" pitchFamily="34" charset="-120"/>
                <a:ea typeface="Arial Unicode MS" pitchFamily="34" charset="-120"/>
                <a:cs typeface="Arial Unicode MS" pitchFamily="34" charset="-120"/>
              </a:rPr>
              <a:t>1</a:t>
            </a:r>
            <a:r>
              <a:rPr lang="zh-HK" altLang="en-US" sz="3600" dirty="0">
                <a:latin typeface="Arial Unicode MS" pitchFamily="34" charset="-120"/>
                <a:ea typeface="Arial Unicode MS" pitchFamily="34" charset="-120"/>
                <a:cs typeface="Arial Unicode MS" pitchFamily="34" charset="-120"/>
              </a:rPr>
              <a:t>：</a:t>
            </a:r>
            <a:r>
              <a:rPr lang="en-US" altLang="zh-HK" sz="3600" dirty="0">
                <a:latin typeface="Arial Unicode MS" pitchFamily="34" charset="-120"/>
                <a:ea typeface="Arial Unicode MS" pitchFamily="34" charset="-120"/>
                <a:cs typeface="Arial Unicode MS" pitchFamily="34" charset="-120"/>
              </a:rPr>
              <a:t>6</a:t>
            </a:r>
            <a:r>
              <a:rPr lang="zh-HK" altLang="en-US" sz="3600" dirty="0">
                <a:latin typeface="Arial Unicode MS" pitchFamily="34" charset="-120"/>
                <a:ea typeface="Arial Unicode MS" pitchFamily="34" charset="-120"/>
                <a:cs typeface="Arial Unicode MS" pitchFamily="34" charset="-120"/>
              </a:rPr>
              <a:t>～</a:t>
            </a:r>
            <a:r>
              <a:rPr lang="en-US" altLang="zh-HK" sz="3600" dirty="0">
                <a:latin typeface="Arial Unicode MS" pitchFamily="34" charset="-120"/>
                <a:ea typeface="Arial Unicode MS" pitchFamily="34" charset="-120"/>
                <a:cs typeface="Arial Unicode MS" pitchFamily="34" charset="-120"/>
              </a:rPr>
              <a:t>3</a:t>
            </a:r>
            <a:r>
              <a:rPr lang="zh-HK" altLang="en-US" sz="3600" dirty="0">
                <a:latin typeface="Arial Unicode MS" pitchFamily="34" charset="-120"/>
                <a:ea typeface="Arial Unicode MS" pitchFamily="34" charset="-120"/>
                <a:cs typeface="Arial Unicode MS" pitchFamily="34" charset="-120"/>
              </a:rPr>
              <a:t>：</a:t>
            </a:r>
            <a:r>
              <a:rPr lang="en-US" altLang="zh-HK" sz="3600" dirty="0">
                <a:latin typeface="Arial Unicode MS" pitchFamily="34" charset="-120"/>
                <a:ea typeface="Arial Unicode MS" pitchFamily="34" charset="-120"/>
                <a:cs typeface="Arial Unicode MS" pitchFamily="34" charset="-120"/>
              </a:rPr>
              <a:t>29)</a:t>
            </a:r>
          </a:p>
          <a:p>
            <a:r>
              <a:rPr lang="zh-HK" altLang="en-US" sz="3600" dirty="0">
                <a:latin typeface="Arial Unicode MS" pitchFamily="34" charset="-120"/>
                <a:ea typeface="Arial Unicode MS" pitchFamily="34" charset="-120"/>
                <a:cs typeface="Arial Unicode MS" pitchFamily="34" charset="-120"/>
              </a:rPr>
              <a:t>条约（申</a:t>
            </a:r>
            <a:r>
              <a:rPr lang="en-US" altLang="zh-HK" sz="3600" dirty="0">
                <a:latin typeface="Arial Unicode MS" pitchFamily="34" charset="-120"/>
                <a:ea typeface="Arial Unicode MS" pitchFamily="34" charset="-120"/>
                <a:cs typeface="Arial Unicode MS" pitchFamily="34" charset="-120"/>
              </a:rPr>
              <a:t>4~26</a:t>
            </a:r>
            <a:r>
              <a:rPr lang="zh-HK" altLang="en-US" sz="3600" dirty="0">
                <a:latin typeface="Arial Unicode MS" pitchFamily="34" charset="-120"/>
                <a:ea typeface="Arial Unicode MS" pitchFamily="34" charset="-120"/>
                <a:cs typeface="Arial Unicode MS" pitchFamily="34" charset="-120"/>
              </a:rPr>
              <a:t>）</a:t>
            </a:r>
          </a:p>
          <a:p>
            <a:r>
              <a:rPr lang="zh-HK" altLang="en-US" sz="3600" dirty="0">
                <a:latin typeface="Arial Unicode MS" pitchFamily="34" charset="-120"/>
                <a:ea typeface="Arial Unicode MS" pitchFamily="34" charset="-120"/>
                <a:cs typeface="Arial Unicode MS" pitchFamily="34" charset="-120"/>
              </a:rPr>
              <a:t>關於文獻之聲名（申</a:t>
            </a:r>
            <a:r>
              <a:rPr lang="en-US" altLang="zh-HK" sz="3600" dirty="0">
                <a:latin typeface="Arial Unicode MS" pitchFamily="34" charset="-120"/>
                <a:ea typeface="Arial Unicode MS" pitchFamily="34" charset="-120"/>
                <a:cs typeface="Arial Unicode MS" pitchFamily="34" charset="-120"/>
              </a:rPr>
              <a:t>27</a:t>
            </a:r>
            <a:r>
              <a:rPr lang="zh-HK" altLang="en-US" sz="3600" dirty="0">
                <a:latin typeface="Arial Unicode MS" pitchFamily="34" charset="-120"/>
                <a:ea typeface="Arial Unicode MS" pitchFamily="34" charset="-120"/>
                <a:cs typeface="Arial Unicode MS" pitchFamily="34" charset="-120"/>
              </a:rPr>
              <a:t>：</a:t>
            </a:r>
            <a:r>
              <a:rPr lang="en-US" altLang="zh-HK" sz="3600" dirty="0">
                <a:latin typeface="Arial Unicode MS" pitchFamily="34" charset="-120"/>
                <a:ea typeface="Arial Unicode MS" pitchFamily="34" charset="-120"/>
                <a:cs typeface="Arial Unicode MS" pitchFamily="34" charset="-120"/>
              </a:rPr>
              <a:t>2~3</a:t>
            </a:r>
            <a:r>
              <a:rPr lang="zh-HK" altLang="en-US" sz="3600" dirty="0">
                <a:latin typeface="Arial Unicode MS" pitchFamily="34" charset="-120"/>
                <a:ea typeface="Arial Unicode MS" pitchFamily="34" charset="-120"/>
                <a:cs typeface="Arial Unicode MS" pitchFamily="34" charset="-120"/>
              </a:rPr>
              <a:t>）</a:t>
            </a:r>
          </a:p>
          <a:p>
            <a:r>
              <a:rPr lang="zh-HK" altLang="en-US" sz="3600" dirty="0">
                <a:latin typeface="Arial Unicode MS" pitchFamily="34" charset="-120"/>
                <a:ea typeface="Arial Unicode MS" pitchFamily="34" charset="-120"/>
                <a:cs typeface="Arial Unicode MS" pitchFamily="34" charset="-120"/>
              </a:rPr>
              <a:t>見證人（申</a:t>
            </a:r>
            <a:r>
              <a:rPr lang="en-US" altLang="zh-HK" sz="3600" dirty="0">
                <a:latin typeface="Arial Unicode MS" pitchFamily="34" charset="-120"/>
                <a:ea typeface="Arial Unicode MS" pitchFamily="34" charset="-120"/>
                <a:cs typeface="Arial Unicode MS" pitchFamily="34" charset="-120"/>
              </a:rPr>
              <a:t>31~32</a:t>
            </a:r>
            <a:r>
              <a:rPr lang="zh-HK" altLang="en-US" sz="3600" dirty="0">
                <a:latin typeface="Arial Unicode MS" pitchFamily="34" charset="-120"/>
                <a:ea typeface="Arial Unicode MS" pitchFamily="34" charset="-120"/>
                <a:cs typeface="Arial Unicode MS" pitchFamily="34" charset="-120"/>
              </a:rPr>
              <a:t>）</a:t>
            </a:r>
          </a:p>
          <a:p>
            <a:r>
              <a:rPr lang="zh-HK" altLang="en-US" sz="3600" dirty="0">
                <a:latin typeface="Arial Unicode MS" pitchFamily="34" charset="-120"/>
                <a:ea typeface="Arial Unicode MS" pitchFamily="34" charset="-120"/>
                <a:cs typeface="Arial Unicode MS" pitchFamily="34" charset="-120"/>
              </a:rPr>
              <a:t>祝福與咒詛（申</a:t>
            </a:r>
            <a:r>
              <a:rPr lang="en-US" altLang="zh-HK" sz="3600" dirty="0">
                <a:latin typeface="Arial Unicode MS" pitchFamily="34" charset="-120"/>
                <a:ea typeface="Arial Unicode MS" pitchFamily="34" charset="-120"/>
                <a:cs typeface="Arial Unicode MS" pitchFamily="34" charset="-120"/>
              </a:rPr>
              <a:t>28</a:t>
            </a:r>
            <a:r>
              <a:rPr lang="zh-HK" altLang="en-US" sz="3600" dirty="0">
                <a:latin typeface="Arial Unicode MS" pitchFamily="34" charset="-120"/>
                <a:ea typeface="Arial Unicode MS" pitchFamily="34" charset="-120"/>
                <a:cs typeface="Arial Unicode MS" pitchFamily="34" charset="-120"/>
              </a:rPr>
              <a:t>）</a:t>
            </a:r>
          </a:p>
          <a:p>
            <a:endParaRPr lang="en-US" altLang="zh-HK" dirty="0">
              <a:ea typeface="新細明體" pitchFamily="18" charset="-120"/>
            </a:endParaRPr>
          </a:p>
        </p:txBody>
      </p:sp>
      <p:sp>
        <p:nvSpPr>
          <p:cNvPr id="12291" name="Rectangle 2"/>
          <p:cNvSpPr>
            <a:spLocks/>
          </p:cNvSpPr>
          <p:nvPr/>
        </p:nvSpPr>
        <p:spPr bwMode="auto">
          <a:xfrm>
            <a:off x="5176023" y="3651870"/>
            <a:ext cx="2937867" cy="93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35717" tIns="35717" rIns="35717" bIns="35717" anchor="ctr">
            <a:spAutoFit/>
          </a:bodyPr>
          <a:lstStyle/>
          <a:p>
            <a:r>
              <a:rPr lang="zh-HK" altLang="en-US" sz="5600" dirty="0">
                <a:solidFill>
                  <a:schemeClr val="accent1">
                    <a:lumMod val="75000"/>
                  </a:schemeClr>
                </a:solidFill>
                <a:latin typeface="Arial Unicode MS" pitchFamily="34" charset="-120"/>
                <a:ea typeface="Arial Unicode MS" pitchFamily="34" charset="-120"/>
                <a:cs typeface="Arial Unicode MS" pitchFamily="34" charset="-120"/>
              </a:rPr>
              <a:t>約的結構</a:t>
            </a:r>
            <a:endParaRPr lang="zh-HK" altLang="en-US" dirty="0">
              <a:solidFill>
                <a:schemeClr val="accent1">
                  <a:lumMod val="75000"/>
                </a:schemeClr>
              </a:solidFill>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18518377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神與人三個重要的約</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内容占位符 2"/>
          <p:cNvSpPr>
            <a:spLocks noGrp="1"/>
          </p:cNvSpPr>
          <p:nvPr>
            <p:ph idx="1"/>
          </p:nvPr>
        </p:nvSpPr>
        <p:spPr>
          <a:xfrm>
            <a:off x="1463040" y="1589443"/>
            <a:ext cx="6709360" cy="2702859"/>
          </a:xfrm>
        </p:spPr>
        <p:txBody>
          <a:bodyPr>
            <a:normAutofit/>
          </a:bodyPr>
          <a:lstStyle/>
          <a:p>
            <a:r>
              <a:rPr lang="zh-TW" altLang="en-US" sz="4800" dirty="0">
                <a:latin typeface="Arial Unicode MS" pitchFamily="34" charset="-120"/>
                <a:ea typeface="Arial Unicode MS" pitchFamily="34" charset="-120"/>
                <a:cs typeface="Arial Unicode MS" pitchFamily="34" charset="-120"/>
              </a:rPr>
              <a:t>與亞伯拉罕的約</a:t>
            </a:r>
            <a:endParaRPr lang="en-US" altLang="zh-TW" sz="4800" dirty="0">
              <a:latin typeface="Arial Unicode MS" pitchFamily="34" charset="-120"/>
              <a:ea typeface="Arial Unicode MS" pitchFamily="34" charset="-120"/>
              <a:cs typeface="Arial Unicode MS" pitchFamily="34" charset="-120"/>
            </a:endParaRPr>
          </a:p>
          <a:p>
            <a:r>
              <a:rPr lang="zh-TW" altLang="en-US" sz="4800" dirty="0">
                <a:latin typeface="Arial Unicode MS" pitchFamily="34" charset="-120"/>
                <a:ea typeface="Arial Unicode MS" pitchFamily="34" charset="-120"/>
                <a:cs typeface="Arial Unicode MS" pitchFamily="34" charset="-120"/>
              </a:rPr>
              <a:t>與摩西和以色列人的約</a:t>
            </a:r>
            <a:endParaRPr lang="en-US" altLang="zh-TW" sz="4800" dirty="0">
              <a:latin typeface="Arial Unicode MS" pitchFamily="34" charset="-120"/>
              <a:ea typeface="Arial Unicode MS" pitchFamily="34" charset="-120"/>
              <a:cs typeface="Arial Unicode MS" pitchFamily="34" charset="-120"/>
            </a:endParaRPr>
          </a:p>
          <a:p>
            <a:r>
              <a:rPr lang="zh-TW" altLang="en-US" sz="4800" dirty="0">
                <a:latin typeface="Arial Unicode MS" pitchFamily="34" charset="-120"/>
                <a:ea typeface="Arial Unicode MS" pitchFamily="34" charset="-120"/>
                <a:cs typeface="Arial Unicode MS" pitchFamily="34" charset="-120"/>
              </a:rPr>
              <a:t>與大衛的約</a:t>
            </a:r>
            <a:endParaRPr lang="zh-HK" altLang="en-US" sz="4800" dirty="0"/>
          </a:p>
        </p:txBody>
      </p:sp>
    </p:spTree>
    <p:extLst>
      <p:ext uri="{BB962C8B-B14F-4D97-AF65-F5344CB8AC3E}">
        <p14:creationId xmlns:p14="http://schemas.microsoft.com/office/powerpoint/2010/main" val="1687466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7220" y="1"/>
            <a:ext cx="6566780" cy="5141789"/>
          </a:xfrm>
        </p:spPr>
      </p:pic>
      <p:sp>
        <p:nvSpPr>
          <p:cNvPr id="3" name="TextBox 2"/>
          <p:cNvSpPr txBox="1"/>
          <p:nvPr/>
        </p:nvSpPr>
        <p:spPr>
          <a:xfrm>
            <a:off x="611560" y="1869673"/>
            <a:ext cx="2448272" cy="2585323"/>
          </a:xfrm>
          <a:prstGeom prst="rect">
            <a:avLst/>
          </a:prstGeom>
          <a:noFill/>
        </p:spPr>
        <p:txBody>
          <a:bodyPr wrap="square" rtlCol="0">
            <a:spAutoFit/>
          </a:bodyPr>
          <a:lstStyle/>
          <a:p>
            <a:r>
              <a:rPr lang="zh-TW" altLang="en-US" sz="5400" dirty="0">
                <a:latin typeface="Arial Unicode MS" panose="020B0604020202020204" pitchFamily="34" charset="-120"/>
                <a:ea typeface="Arial Unicode MS" panose="020B0604020202020204" pitchFamily="34" charset="-120"/>
                <a:cs typeface="Arial Unicode MS" panose="020B0604020202020204" pitchFamily="34" charset="-120"/>
              </a:rPr>
              <a:t>古代人天下有多大？</a:t>
            </a:r>
            <a:endParaRPr lang="zh-HK" altLang="en-US" sz="5400"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 name="标题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世界觀</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51557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dirty="0"/>
              <a:t>一日</a:t>
            </a:r>
            <a:endParaRPr lang="zh-HK" altLang="en-US" dirty="0"/>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217"/>
            <a:ext cx="9144000" cy="5146717"/>
          </a:xfrm>
        </p:spPr>
      </p:pic>
    </p:spTree>
    <p:extLst>
      <p:ext uri="{BB962C8B-B14F-4D97-AF65-F5344CB8AC3E}">
        <p14:creationId xmlns:p14="http://schemas.microsoft.com/office/powerpoint/2010/main" val="3757534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聖經中的數字</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4" name="文本占位符 3"/>
          <p:cNvSpPr>
            <a:spLocks noGrp="1"/>
          </p:cNvSpPr>
          <p:nvPr>
            <p:ph idx="1"/>
          </p:nvPr>
        </p:nvSpPr>
        <p:spPr>
          <a:xfrm>
            <a:off x="1115616" y="1437624"/>
            <a:ext cx="7056784" cy="2854678"/>
          </a:xfrm>
        </p:spPr>
        <p:txBody>
          <a:bodyPr>
            <a:normAutofit fontScale="85000" lnSpcReduction="10000"/>
          </a:bodyPr>
          <a:lstStyle/>
          <a:p>
            <a:r>
              <a:rPr lang="en-US" altLang="zh-TW" sz="4400" dirty="0">
                <a:latin typeface="Arial Unicode MS" panose="020B0604020202020204" pitchFamily="34" charset="-120"/>
                <a:ea typeface="Arial Unicode MS" panose="020B0604020202020204" pitchFamily="34" charset="-120"/>
                <a:cs typeface="Arial Unicode MS" panose="020B0604020202020204" pitchFamily="34" charset="-120"/>
              </a:rPr>
              <a:t>7 </a:t>
            </a:r>
            <a:r>
              <a:rPr lang="zh-TW" altLang="en-US" sz="4400" dirty="0">
                <a:latin typeface="Arial Unicode MS" panose="020B0604020202020204" pitchFamily="34" charset="-120"/>
                <a:ea typeface="Arial Unicode MS" panose="020B0604020202020204" pitchFamily="34" charset="-120"/>
                <a:cs typeface="Arial Unicode MS" panose="020B0604020202020204" pitchFamily="34" charset="-120"/>
              </a:rPr>
              <a:t>表達圓滿，或無法數算</a:t>
            </a:r>
            <a:endParaRPr lang="en-US" altLang="zh-TW" sz="4400" dirty="0">
              <a:latin typeface="Arial Unicode MS" panose="020B0604020202020204" pitchFamily="34" charset="-120"/>
              <a:ea typeface="Arial Unicode MS" panose="020B0604020202020204" pitchFamily="34" charset="-120"/>
              <a:cs typeface="Arial Unicode MS" panose="020B0604020202020204" pitchFamily="34" charset="-120"/>
            </a:endParaRPr>
          </a:p>
          <a:p>
            <a:r>
              <a:rPr lang="en-US" altLang="zh-TW" sz="4400" dirty="0">
                <a:latin typeface="Arial Unicode MS" panose="020B0604020202020204" pitchFamily="34" charset="-120"/>
                <a:ea typeface="Arial Unicode MS" panose="020B0604020202020204" pitchFamily="34" charset="-120"/>
                <a:cs typeface="Arial Unicode MS" panose="020B0604020202020204" pitchFamily="34" charset="-120"/>
              </a:rPr>
              <a:t>3 </a:t>
            </a:r>
            <a:r>
              <a:rPr lang="zh-TW" altLang="en-US" sz="4400" dirty="0">
                <a:latin typeface="Arial Unicode MS" panose="020B0604020202020204" pitchFamily="34" charset="-120"/>
                <a:ea typeface="Arial Unicode MS" panose="020B0604020202020204" pitchFamily="34" charset="-120"/>
                <a:cs typeface="Arial Unicode MS" panose="020B0604020202020204" pitchFamily="34" charset="-120"/>
              </a:rPr>
              <a:t>象徵神的行動 </a:t>
            </a:r>
            <a:r>
              <a:rPr lang="en-US" altLang="zh-TW" sz="4400" dirty="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4400" dirty="0">
                <a:latin typeface="Arial Unicode MS" panose="020B0604020202020204" pitchFamily="34" charset="-120"/>
                <a:ea typeface="Arial Unicode MS" panose="020B0604020202020204" pitchFamily="34" charset="-120"/>
                <a:cs typeface="Arial Unicode MS" panose="020B0604020202020204" pitchFamily="34" charset="-120"/>
              </a:rPr>
              <a:t>猶太人認為創造界包括天地和地底下</a:t>
            </a:r>
            <a:r>
              <a:rPr lang="en-US" altLang="zh-TW" sz="4400" dirty="0">
                <a:latin typeface="Arial Unicode MS" panose="020B0604020202020204" pitchFamily="34" charset="-120"/>
                <a:ea typeface="Arial Unicode MS" panose="020B0604020202020204" pitchFamily="34" charset="-120"/>
                <a:cs typeface="Arial Unicode MS" panose="020B0604020202020204" pitchFamily="34" charset="-120"/>
              </a:rPr>
              <a:t>3</a:t>
            </a:r>
            <a:r>
              <a:rPr lang="zh-TW" altLang="en-US" sz="4400" dirty="0">
                <a:latin typeface="Arial Unicode MS" panose="020B0604020202020204" pitchFamily="34" charset="-120"/>
                <a:ea typeface="Arial Unicode MS" panose="020B0604020202020204" pitchFamily="34" charset="-120"/>
                <a:cs typeface="Arial Unicode MS" panose="020B0604020202020204" pitchFamily="34" charset="-120"/>
              </a:rPr>
              <a:t>部分。</a:t>
            </a:r>
            <a:endParaRPr lang="en-US" altLang="zh-TW" sz="4400" dirty="0">
              <a:latin typeface="Arial Unicode MS" panose="020B0604020202020204" pitchFamily="34" charset="-120"/>
              <a:ea typeface="Arial Unicode MS" panose="020B0604020202020204" pitchFamily="34" charset="-120"/>
              <a:cs typeface="Arial Unicode MS" panose="020B0604020202020204" pitchFamily="34" charset="-120"/>
            </a:endParaRPr>
          </a:p>
          <a:p>
            <a:r>
              <a:rPr lang="en-US" altLang="zh-TW" sz="4400" dirty="0">
                <a:latin typeface="Arial Unicode MS" panose="020B0604020202020204" pitchFamily="34" charset="-120"/>
                <a:ea typeface="Arial Unicode MS" panose="020B0604020202020204" pitchFamily="34" charset="-120"/>
                <a:cs typeface="Arial Unicode MS" panose="020B0604020202020204" pitchFamily="34" charset="-120"/>
              </a:rPr>
              <a:t>4 </a:t>
            </a:r>
            <a:r>
              <a:rPr lang="zh-TW" altLang="en-US" sz="4400" dirty="0">
                <a:latin typeface="Arial Unicode MS" panose="020B0604020202020204" pitchFamily="34" charset="-120"/>
                <a:ea typeface="Arial Unicode MS" panose="020B0604020202020204" pitchFamily="34" charset="-120"/>
                <a:cs typeface="Arial Unicode MS" panose="020B0604020202020204" pitchFamily="34" charset="-120"/>
              </a:rPr>
              <a:t>表達受造界，四方、四風，</a:t>
            </a:r>
            <a:r>
              <a:rPr lang="en-US" altLang="zh-TW" sz="4400" dirty="0">
                <a:latin typeface="Arial Unicode MS" panose="020B0604020202020204" pitchFamily="34" charset="-120"/>
                <a:ea typeface="Arial Unicode MS" panose="020B0604020202020204" pitchFamily="34" charset="-120"/>
                <a:cs typeface="Arial Unicode MS" panose="020B0604020202020204" pitchFamily="34" charset="-120"/>
              </a:rPr>
              <a:t>40</a:t>
            </a:r>
            <a:r>
              <a:rPr lang="zh-TW" altLang="en-US" sz="4400" dirty="0">
                <a:latin typeface="Arial Unicode MS" panose="020B0604020202020204" pitchFamily="34" charset="-120"/>
                <a:ea typeface="Arial Unicode MS" panose="020B0604020202020204" pitchFamily="34" charset="-120"/>
                <a:cs typeface="Arial Unicode MS" panose="020B0604020202020204" pitchFamily="34" charset="-120"/>
              </a:rPr>
              <a:t>代表一個世代。</a:t>
            </a:r>
            <a:endParaRPr lang="en-US" altLang="zh-TW" sz="4400" dirty="0">
              <a:latin typeface="Arial Unicode MS" panose="020B0604020202020204" pitchFamily="34" charset="-120"/>
              <a:ea typeface="Arial Unicode MS" panose="020B0604020202020204" pitchFamily="34" charset="-120"/>
              <a:cs typeface="Arial Unicode MS" panose="020B0604020202020204" pitchFamily="34" charset="-120"/>
            </a:endParaRPr>
          </a:p>
          <a:p>
            <a:endParaRPr lang="zh-HK" altLang="en-US" dirty="0"/>
          </a:p>
        </p:txBody>
      </p:sp>
    </p:spTree>
    <p:extLst>
      <p:ext uri="{BB962C8B-B14F-4D97-AF65-F5344CB8AC3E}">
        <p14:creationId xmlns:p14="http://schemas.microsoft.com/office/powerpoint/2010/main" val="4277738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AutoShape 1"/>
          <p:cNvSpPr>
            <a:spLocks/>
          </p:cNvSpPr>
          <p:nvPr/>
        </p:nvSpPr>
        <p:spPr bwMode="auto">
          <a:xfrm>
            <a:off x="1432100" y="2005832"/>
            <a:ext cx="6248549" cy="2857221"/>
          </a:xfrm>
          <a:custGeom>
            <a:avLst/>
            <a:gdLst/>
            <a:ahLst/>
            <a:cxnLst/>
            <a:rect l="0" t="0" r="r" b="b"/>
            <a:pathLst>
              <a:path w="21600" h="21600">
                <a:moveTo>
                  <a:pt x="10800" y="0"/>
                </a:moveTo>
                <a:cubicBezTo>
                  <a:pt x="4835" y="0"/>
                  <a:pt x="0" y="4835"/>
                  <a:pt x="0" y="10799"/>
                </a:cubicBezTo>
                <a:lnTo>
                  <a:pt x="0" y="10800"/>
                </a:ln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gradFill rotWithShape="0">
            <a:gsLst>
              <a:gs pos="0">
                <a:srgbClr val="9BC1FF"/>
              </a:gs>
              <a:gs pos="100000">
                <a:srgbClr val="3F80CD"/>
              </a:gs>
            </a:gsLst>
            <a:lin ang="5400000"/>
          </a:gradFill>
          <a:ln w="13546" cap="flat" cmpd="sng">
            <a:solidFill>
              <a:srgbClr val="4A7EBB"/>
            </a:solidFill>
            <a:prstDash val="solid"/>
            <a:round/>
            <a:headEnd/>
            <a:tailEnd/>
          </a:ln>
          <a:effectLst>
            <a:outerShdw dist="23000" dir="5400000" algn="ctr" rotWithShape="0">
              <a:srgbClr val="808080">
                <a:alpha val="34999"/>
              </a:srgbClr>
            </a:outerShdw>
          </a:effectLst>
        </p:spPr>
        <p:txBody>
          <a:bodyPr lIns="50798" tIns="50798" rIns="50798" bIns="50798" anchor="ctr"/>
          <a:lstStyle/>
          <a:p>
            <a:pPr>
              <a:defRPr/>
            </a:pPr>
            <a:endParaRPr lang="en-US"/>
          </a:p>
        </p:txBody>
      </p:sp>
      <p:sp>
        <p:nvSpPr>
          <p:cNvPr id="9219" name="AutoShape 2"/>
          <p:cNvSpPr>
            <a:spLocks/>
          </p:cNvSpPr>
          <p:nvPr/>
        </p:nvSpPr>
        <p:spPr bwMode="auto">
          <a:xfrm>
            <a:off x="2239120" y="2539102"/>
            <a:ext cx="4420195" cy="1886117"/>
          </a:xfrm>
          <a:custGeom>
            <a:avLst/>
            <a:gdLst>
              <a:gd name="T0" fmla="*/ 10800 w 21600"/>
              <a:gd name="T1" fmla="*/ 0 h 21600"/>
              <a:gd name="T2" fmla="*/ 0 w 21600"/>
              <a:gd name="T3" fmla="*/ 10800 h 21600"/>
              <a:gd name="T4" fmla="*/ 10799 w 21600"/>
              <a:gd name="T5" fmla="*/ 21600 h 21600"/>
              <a:gd name="T6" fmla="*/ 10800 w 21600"/>
              <a:gd name="T7" fmla="*/ 21600 h 21600"/>
              <a:gd name="T8" fmla="*/ 21600 w 21600"/>
              <a:gd name="T9" fmla="*/ 10800 h 21600"/>
              <a:gd name="T10" fmla="*/ 10800 w 21600"/>
              <a:gd name="T11" fmla="*/ 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10800" y="0"/>
                </a:moveTo>
                <a:cubicBezTo>
                  <a:pt x="4835" y="0"/>
                  <a:pt x="0" y="4835"/>
                  <a:pt x="0" y="10800"/>
                </a:cubicBez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solidFill>
            <a:srgbClr val="FFFFFF"/>
          </a:solidFill>
          <a:ln w="36124" cap="flat" cmpd="sng">
            <a:solidFill>
              <a:srgbClr val="4F81BD"/>
            </a:solidFill>
            <a:prstDash val="solid"/>
            <a:round/>
            <a:headEnd/>
            <a:tailEnd/>
          </a:ln>
        </p:spPr>
        <p:txBody>
          <a:bodyPr lIns="50798" tIns="50798" rIns="50798" bIns="50798" anchor="ctr"/>
          <a:lstStyle/>
          <a:p>
            <a:endParaRPr lang="zh-HK" altLang="en-US"/>
          </a:p>
        </p:txBody>
      </p:sp>
      <p:sp>
        <p:nvSpPr>
          <p:cNvPr id="17411" name="AutoShape 3"/>
          <p:cNvSpPr>
            <a:spLocks/>
          </p:cNvSpPr>
          <p:nvPr/>
        </p:nvSpPr>
        <p:spPr bwMode="auto">
          <a:xfrm>
            <a:off x="3032746" y="2839641"/>
            <a:ext cx="3047256" cy="1199648"/>
          </a:xfrm>
          <a:custGeom>
            <a:avLst/>
            <a:gdLst/>
            <a:ahLst/>
            <a:cxnLst/>
            <a:rect l="0" t="0" r="r" b="b"/>
            <a:pathLst>
              <a:path w="21600" h="21600">
                <a:moveTo>
                  <a:pt x="10800" y="0"/>
                </a:moveTo>
                <a:cubicBezTo>
                  <a:pt x="4835" y="0"/>
                  <a:pt x="0" y="4835"/>
                  <a:pt x="0" y="10800"/>
                </a:cubicBezTo>
                <a:cubicBezTo>
                  <a:pt x="0" y="16764"/>
                  <a:pt x="4835" y="21600"/>
                  <a:pt x="10799" y="21600"/>
                </a:cubicBezTo>
                <a:cubicBezTo>
                  <a:pt x="10799" y="21600"/>
                  <a:pt x="10799" y="21600"/>
                  <a:pt x="10800" y="21600"/>
                </a:cubicBezTo>
                <a:cubicBezTo>
                  <a:pt x="16764" y="21600"/>
                  <a:pt x="21600" y="16764"/>
                  <a:pt x="21600" y="10800"/>
                </a:cubicBezTo>
                <a:cubicBezTo>
                  <a:pt x="21600" y="4835"/>
                  <a:pt x="16764" y="0"/>
                  <a:pt x="10800" y="0"/>
                </a:cubicBezTo>
                <a:close/>
              </a:path>
            </a:pathLst>
          </a:custGeom>
          <a:gradFill rotWithShape="0">
            <a:gsLst>
              <a:gs pos="0">
                <a:srgbClr val="9BC1FF"/>
              </a:gs>
              <a:gs pos="100000">
                <a:srgbClr val="3F80CD"/>
              </a:gs>
            </a:gsLst>
            <a:lin ang="5400000"/>
          </a:gradFill>
          <a:ln w="13546" cap="flat" cmpd="sng">
            <a:solidFill>
              <a:srgbClr val="4A7EBB"/>
            </a:solidFill>
            <a:prstDash val="solid"/>
            <a:round/>
            <a:headEnd/>
            <a:tailEnd/>
          </a:ln>
          <a:effectLst>
            <a:outerShdw dist="23000" dir="5400000" algn="ctr" rotWithShape="0">
              <a:srgbClr val="808080">
                <a:alpha val="34999"/>
              </a:srgbClr>
            </a:outerShdw>
          </a:effectLst>
        </p:spPr>
        <p:txBody>
          <a:bodyPr lIns="0" tIns="0" rIns="0" bIns="0" anchor="ctr"/>
          <a:lstStyle/>
          <a:p>
            <a:pPr>
              <a:defRPr/>
            </a:pPr>
            <a:endParaRPr lang="en-US"/>
          </a:p>
        </p:txBody>
      </p:sp>
      <p:sp>
        <p:nvSpPr>
          <p:cNvPr id="9221" name="AutoShape 4"/>
          <p:cNvSpPr>
            <a:spLocks/>
          </p:cNvSpPr>
          <p:nvPr/>
        </p:nvSpPr>
        <p:spPr bwMode="auto">
          <a:xfrm>
            <a:off x="3756051" y="3091626"/>
            <a:ext cx="1600646" cy="685632"/>
          </a:xfrm>
          <a:custGeom>
            <a:avLst/>
            <a:gdLst>
              <a:gd name="T0" fmla="*/ 10800 w 21600"/>
              <a:gd name="T1" fmla="*/ 0 h 21600"/>
              <a:gd name="T2" fmla="*/ 0 w 21600"/>
              <a:gd name="T3" fmla="*/ 10799 h 21600"/>
              <a:gd name="T4" fmla="*/ 0 w 21600"/>
              <a:gd name="T5" fmla="*/ 10800 h 21600"/>
              <a:gd name="T6" fmla="*/ 10800 w 21600"/>
              <a:gd name="T7" fmla="*/ 21600 h 21600"/>
              <a:gd name="T8" fmla="*/ 10800 w 21600"/>
              <a:gd name="T9" fmla="*/ 21600 h 21600"/>
              <a:gd name="T10" fmla="*/ 21600 w 21600"/>
              <a:gd name="T11" fmla="*/ 10800 h 21600"/>
              <a:gd name="T12" fmla="*/ 10800 w 21600"/>
              <a:gd name="T13" fmla="*/ 0 h 21600"/>
              <a:gd name="T14" fmla="*/ 0 w 21600"/>
              <a:gd name="T15" fmla="*/ 0 h 21600"/>
              <a:gd name="T16" fmla="*/ 21600 w 21600"/>
              <a:gd name="T17" fmla="*/ 21600 h 21600"/>
            </a:gdLst>
            <a:ahLst/>
            <a:cxnLst>
              <a:cxn ang="0">
                <a:pos x="T0" y="T1"/>
              </a:cxn>
              <a:cxn ang="0">
                <a:pos x="T2" y="T3"/>
              </a:cxn>
              <a:cxn ang="0">
                <a:pos x="T4" y="T5"/>
              </a:cxn>
              <a:cxn ang="0">
                <a:pos x="T6" y="T7"/>
              </a:cxn>
              <a:cxn ang="0">
                <a:pos x="T8" y="T9"/>
              </a:cxn>
              <a:cxn ang="0">
                <a:pos x="T10" y="T11"/>
              </a:cxn>
              <a:cxn ang="0">
                <a:pos x="T12" y="T13"/>
              </a:cxn>
            </a:cxnLst>
            <a:rect l="T14" t="T15" r="T16" b="T17"/>
            <a:pathLst>
              <a:path w="21600" h="21600">
                <a:moveTo>
                  <a:pt x="10800" y="0"/>
                </a:moveTo>
                <a:cubicBezTo>
                  <a:pt x="4835" y="0"/>
                  <a:pt x="0" y="4835"/>
                  <a:pt x="0" y="10799"/>
                </a:cubicBezTo>
                <a:lnTo>
                  <a:pt x="0" y="10800"/>
                </a:lnTo>
                <a:cubicBezTo>
                  <a:pt x="0" y="16764"/>
                  <a:pt x="4835" y="21600"/>
                  <a:pt x="10800" y="21600"/>
                </a:cubicBezTo>
                <a:cubicBezTo>
                  <a:pt x="10800" y="21600"/>
                  <a:pt x="10800" y="21600"/>
                  <a:pt x="10800" y="21600"/>
                </a:cubicBezTo>
                <a:cubicBezTo>
                  <a:pt x="16764" y="21600"/>
                  <a:pt x="21600" y="16764"/>
                  <a:pt x="21600" y="10800"/>
                </a:cubicBezTo>
                <a:cubicBezTo>
                  <a:pt x="21600" y="4835"/>
                  <a:pt x="16764" y="0"/>
                  <a:pt x="10800" y="0"/>
                </a:cubicBezTo>
                <a:close/>
              </a:path>
            </a:pathLst>
          </a:custGeom>
          <a:solidFill>
            <a:srgbClr val="FFFFFF"/>
          </a:solidFill>
          <a:ln w="36124" cap="flat" cmpd="sng">
            <a:solidFill>
              <a:srgbClr val="4F81BD"/>
            </a:solidFill>
            <a:prstDash val="solid"/>
            <a:round/>
            <a:headEnd/>
            <a:tailEnd/>
          </a:ln>
        </p:spPr>
        <p:txBody>
          <a:bodyPr lIns="0" tIns="0" rIns="0" bIns="0" anchor="ctr"/>
          <a:lstStyle/>
          <a:p>
            <a:endParaRPr lang="zh-HK" altLang="en-US"/>
          </a:p>
        </p:txBody>
      </p:sp>
      <p:pic>
        <p:nvPicPr>
          <p:cNvPr id="9222" name="Picture 5" descr="image.png"/>
          <p:cNvPicPr>
            <a:picLocks noChangeAspect="1"/>
          </p:cNvPicPr>
          <p:nvPr/>
        </p:nvPicPr>
        <p:blipFill>
          <a:blip r:embed="rId3">
            <a:extLst>
              <a:ext uri="{28A0092B-C50C-407E-A947-70E740481C1C}">
                <a14:useLocalDpi xmlns:a14="http://schemas.microsoft.com/office/drawing/2010/main" val="0"/>
              </a:ext>
            </a:extLst>
          </a:blip>
          <a:srcRect l="48859" t="13713" r="39413" b="69830"/>
          <a:stretch>
            <a:fillRect/>
          </a:stretch>
        </p:blipFill>
        <p:spPr bwMode="auto">
          <a:xfrm>
            <a:off x="4686971" y="2796109"/>
            <a:ext cx="513457" cy="77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223" name="Picture 6" descr="image.png"/>
          <p:cNvPicPr>
            <a:picLocks noChangeAspect="1"/>
          </p:cNvPicPr>
          <p:nvPr/>
        </p:nvPicPr>
        <p:blipFill>
          <a:blip r:embed="rId4" cstate="print">
            <a:extLst>
              <a:ext uri="{28A0092B-C50C-407E-A947-70E740481C1C}">
                <a14:useLocalDpi xmlns:a14="http://schemas.microsoft.com/office/drawing/2010/main" val="0"/>
              </a:ext>
            </a:extLst>
          </a:blip>
          <a:srcRect l="48859" t="13713" r="39413" b="69830"/>
          <a:stretch>
            <a:fillRect/>
          </a:stretch>
        </p:blipFill>
        <p:spPr bwMode="auto">
          <a:xfrm>
            <a:off x="3612059" y="3424814"/>
            <a:ext cx="380628" cy="57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224" name="Picture 7" descr="image.png"/>
          <p:cNvPicPr>
            <a:picLocks noChangeAspect="1"/>
          </p:cNvPicPr>
          <p:nvPr/>
        </p:nvPicPr>
        <p:blipFill>
          <a:blip r:embed="rId4" cstate="print">
            <a:extLst>
              <a:ext uri="{28A0092B-C50C-407E-A947-70E740481C1C}">
                <a14:useLocalDpi xmlns:a14="http://schemas.microsoft.com/office/drawing/2010/main" val="0"/>
              </a:ext>
            </a:extLst>
          </a:blip>
          <a:srcRect l="48859" t="13713" r="39413" b="69830"/>
          <a:stretch>
            <a:fillRect/>
          </a:stretch>
        </p:blipFill>
        <p:spPr bwMode="auto">
          <a:xfrm>
            <a:off x="3960317" y="3424814"/>
            <a:ext cx="380628" cy="57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225" name="Picture 8" descr="image.png"/>
          <p:cNvPicPr>
            <a:picLocks noChangeAspect="1"/>
          </p:cNvPicPr>
          <p:nvPr/>
        </p:nvPicPr>
        <p:blipFill>
          <a:blip r:embed="rId5" cstate="print">
            <a:extLst>
              <a:ext uri="{28A0092B-C50C-407E-A947-70E740481C1C}">
                <a14:useLocalDpi xmlns:a14="http://schemas.microsoft.com/office/drawing/2010/main" val="0"/>
              </a:ext>
            </a:extLst>
          </a:blip>
          <a:srcRect l="48859" t="13713" r="39413" b="69830"/>
          <a:stretch>
            <a:fillRect/>
          </a:stretch>
        </p:blipFill>
        <p:spPr bwMode="auto">
          <a:xfrm>
            <a:off x="1846213" y="3092463"/>
            <a:ext cx="381744" cy="57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226" name="Picture 9" descr="image.png"/>
          <p:cNvPicPr>
            <a:picLocks noChangeAspect="1"/>
          </p:cNvPicPr>
          <p:nvPr/>
        </p:nvPicPr>
        <p:blipFill>
          <a:blip r:embed="rId4" cstate="print">
            <a:extLst>
              <a:ext uri="{28A0092B-C50C-407E-A947-70E740481C1C}">
                <a14:useLocalDpi xmlns:a14="http://schemas.microsoft.com/office/drawing/2010/main" val="0"/>
              </a:ext>
            </a:extLst>
          </a:blip>
          <a:srcRect l="48859" t="13713" r="39413" b="69830"/>
          <a:stretch>
            <a:fillRect/>
          </a:stretch>
        </p:blipFill>
        <p:spPr bwMode="auto">
          <a:xfrm>
            <a:off x="1497955" y="3092463"/>
            <a:ext cx="380628" cy="57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227" name="Picture 10" descr="image.png"/>
          <p:cNvPicPr>
            <a:picLocks noChangeAspect="1"/>
          </p:cNvPicPr>
          <p:nvPr/>
        </p:nvPicPr>
        <p:blipFill>
          <a:blip r:embed="rId4" cstate="print">
            <a:extLst>
              <a:ext uri="{28A0092B-C50C-407E-A947-70E740481C1C}">
                <a14:useLocalDpi xmlns:a14="http://schemas.microsoft.com/office/drawing/2010/main" val="0"/>
              </a:ext>
            </a:extLst>
          </a:blip>
          <a:srcRect l="48859" t="13713" r="39413" b="69830"/>
          <a:stretch>
            <a:fillRect/>
          </a:stretch>
        </p:blipFill>
        <p:spPr bwMode="auto">
          <a:xfrm>
            <a:off x="1144117" y="3092463"/>
            <a:ext cx="380628" cy="57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228" name="Picture 11" descr="image.png"/>
          <p:cNvPicPr>
            <a:picLocks noChangeAspect="1"/>
          </p:cNvPicPr>
          <p:nvPr/>
        </p:nvPicPr>
        <p:blipFill>
          <a:blip r:embed="rId6" cstate="print">
            <a:extLst>
              <a:ext uri="{28A0092B-C50C-407E-A947-70E740481C1C}">
                <a14:useLocalDpi xmlns:a14="http://schemas.microsoft.com/office/drawing/2010/main" val="0"/>
              </a:ext>
            </a:extLst>
          </a:blip>
          <a:srcRect l="48859" t="13713" r="39413" b="69830"/>
          <a:stretch>
            <a:fillRect/>
          </a:stretch>
        </p:blipFill>
        <p:spPr bwMode="auto">
          <a:xfrm>
            <a:off x="2794993" y="2490546"/>
            <a:ext cx="375047" cy="5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229" name="Picture 12" descr="image.png"/>
          <p:cNvPicPr>
            <a:picLocks noChangeAspect="1"/>
          </p:cNvPicPr>
          <p:nvPr/>
        </p:nvPicPr>
        <p:blipFill>
          <a:blip r:embed="rId7" cstate="print">
            <a:extLst>
              <a:ext uri="{28A0092B-C50C-407E-A947-70E740481C1C}">
                <a14:useLocalDpi xmlns:a14="http://schemas.microsoft.com/office/drawing/2010/main" val="0"/>
              </a:ext>
            </a:extLst>
          </a:blip>
          <a:srcRect l="48859" t="13713" r="39413" b="69830"/>
          <a:stretch>
            <a:fillRect/>
          </a:stretch>
        </p:blipFill>
        <p:spPr bwMode="auto">
          <a:xfrm>
            <a:off x="3132088" y="2486360"/>
            <a:ext cx="380628" cy="57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230" name="Picture 13" descr="image.png"/>
          <p:cNvPicPr>
            <a:picLocks noChangeAspect="1"/>
          </p:cNvPicPr>
          <p:nvPr/>
        </p:nvPicPr>
        <p:blipFill>
          <a:blip r:embed="rId7" cstate="print">
            <a:extLst>
              <a:ext uri="{28A0092B-C50C-407E-A947-70E740481C1C}">
                <a14:useLocalDpi xmlns:a14="http://schemas.microsoft.com/office/drawing/2010/main" val="0"/>
              </a:ext>
            </a:extLst>
          </a:blip>
          <a:srcRect l="48859" t="13713" r="39413" b="69830"/>
          <a:stretch>
            <a:fillRect/>
          </a:stretch>
        </p:blipFill>
        <p:spPr bwMode="auto">
          <a:xfrm>
            <a:off x="2938984" y="1935510"/>
            <a:ext cx="380628" cy="57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231" name="Picture 14" descr="image.png"/>
          <p:cNvPicPr>
            <a:picLocks noChangeAspect="1"/>
          </p:cNvPicPr>
          <p:nvPr/>
        </p:nvPicPr>
        <p:blipFill>
          <a:blip r:embed="rId7" cstate="print">
            <a:extLst>
              <a:ext uri="{28A0092B-C50C-407E-A947-70E740481C1C}">
                <a14:useLocalDpi xmlns:a14="http://schemas.microsoft.com/office/drawing/2010/main" val="0"/>
              </a:ext>
            </a:extLst>
          </a:blip>
          <a:srcRect l="48859" t="13713" r="39413" b="69830"/>
          <a:stretch>
            <a:fillRect/>
          </a:stretch>
        </p:blipFill>
        <p:spPr bwMode="auto">
          <a:xfrm>
            <a:off x="1316013" y="2565053"/>
            <a:ext cx="380628" cy="57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232" name="Picture 15" descr="image.png"/>
          <p:cNvPicPr>
            <a:picLocks noChangeAspect="1"/>
          </p:cNvPicPr>
          <p:nvPr/>
        </p:nvPicPr>
        <p:blipFill>
          <a:blip r:embed="rId7" cstate="print">
            <a:extLst>
              <a:ext uri="{28A0092B-C50C-407E-A947-70E740481C1C}">
                <a14:useLocalDpi xmlns:a14="http://schemas.microsoft.com/office/drawing/2010/main" val="0"/>
              </a:ext>
            </a:extLst>
          </a:blip>
          <a:srcRect l="48859" t="13713" r="39413" b="69830"/>
          <a:stretch>
            <a:fillRect/>
          </a:stretch>
        </p:blipFill>
        <p:spPr bwMode="auto">
          <a:xfrm>
            <a:off x="1662039" y="2565053"/>
            <a:ext cx="380628" cy="57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233" name="Picture 16" descr="image.png"/>
          <p:cNvPicPr>
            <a:picLocks noChangeAspect="1"/>
          </p:cNvPicPr>
          <p:nvPr/>
        </p:nvPicPr>
        <p:blipFill>
          <a:blip r:embed="rId4" cstate="print">
            <a:extLst>
              <a:ext uri="{28A0092B-C50C-407E-A947-70E740481C1C}">
                <a14:useLocalDpi xmlns:a14="http://schemas.microsoft.com/office/drawing/2010/main" val="0"/>
              </a:ext>
            </a:extLst>
          </a:blip>
          <a:srcRect l="48859" t="13713" r="39413" b="69830"/>
          <a:stretch>
            <a:fillRect/>
          </a:stretch>
        </p:blipFill>
        <p:spPr bwMode="auto">
          <a:xfrm>
            <a:off x="1380753" y="3626570"/>
            <a:ext cx="380628" cy="57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234" name="Picture 17" descr="image.png"/>
          <p:cNvPicPr>
            <a:picLocks noChangeAspect="1"/>
          </p:cNvPicPr>
          <p:nvPr/>
        </p:nvPicPr>
        <p:blipFill>
          <a:blip r:embed="rId5" cstate="print">
            <a:extLst>
              <a:ext uri="{28A0092B-C50C-407E-A947-70E740481C1C}">
                <a14:useLocalDpi xmlns:a14="http://schemas.microsoft.com/office/drawing/2010/main" val="0"/>
              </a:ext>
            </a:extLst>
          </a:blip>
          <a:srcRect l="48859" t="13713" r="39413" b="69830"/>
          <a:stretch>
            <a:fillRect/>
          </a:stretch>
        </p:blipFill>
        <p:spPr bwMode="auto">
          <a:xfrm>
            <a:off x="1745754" y="3626570"/>
            <a:ext cx="381744" cy="57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9235" name="Rectangle 18"/>
          <p:cNvSpPr>
            <a:spLocks/>
          </p:cNvSpPr>
          <p:nvPr/>
        </p:nvSpPr>
        <p:spPr bwMode="auto">
          <a:xfrm>
            <a:off x="5132339" y="3476282"/>
            <a:ext cx="1519163" cy="349131"/>
          </a:xfrm>
          <a:prstGeom prst="rect">
            <a:avLst/>
          </a:prstGeom>
          <a:solidFill>
            <a:srgbClr val="D4D6D9">
              <a:alpha val="70979"/>
            </a:srgbClr>
          </a:solidFill>
          <a:ln w="76200">
            <a:solidFill>
              <a:srgbClr val="000000">
                <a:alpha val="70979"/>
              </a:srgbClr>
            </a:solidFill>
            <a:miter lim="0"/>
            <a:headEnd/>
            <a:tailEnd/>
          </a:ln>
        </p:spPr>
        <p:txBody>
          <a:bodyPr lIns="35717" tIns="35717" rIns="35717" bIns="35717" anchor="ctr">
            <a:spAutoFit/>
          </a:bodyPr>
          <a:lstStyle/>
          <a:p>
            <a:r>
              <a:rPr lang="zh-HK" altLang="en-US">
                <a:ea typeface="新細明體" pitchFamily="18" charset="-120"/>
              </a:rPr>
              <a:t>族長家庭</a:t>
            </a:r>
          </a:p>
        </p:txBody>
      </p:sp>
      <p:sp>
        <p:nvSpPr>
          <p:cNvPr id="9236" name="Rectangle 19"/>
          <p:cNvSpPr>
            <a:spLocks/>
          </p:cNvSpPr>
          <p:nvPr/>
        </p:nvSpPr>
        <p:spPr bwMode="auto">
          <a:xfrm>
            <a:off x="3801815" y="2486761"/>
            <a:ext cx="830461" cy="349131"/>
          </a:xfrm>
          <a:prstGeom prst="rect">
            <a:avLst/>
          </a:prstGeom>
          <a:solidFill>
            <a:srgbClr val="D4D6D9">
              <a:alpha val="70979"/>
            </a:srgbClr>
          </a:solidFill>
          <a:ln w="76200">
            <a:solidFill>
              <a:srgbClr val="000000">
                <a:alpha val="70979"/>
              </a:srgbClr>
            </a:solidFill>
            <a:miter lim="0"/>
            <a:headEnd/>
            <a:tailEnd/>
          </a:ln>
        </p:spPr>
        <p:txBody>
          <a:bodyPr lIns="35717" tIns="35717" rIns="35717" bIns="35717" anchor="ctr">
            <a:spAutoFit/>
          </a:bodyPr>
          <a:lstStyle/>
          <a:p>
            <a:r>
              <a:rPr lang="zh-HK" altLang="en-US">
                <a:ea typeface="新細明體" pitchFamily="18" charset="-120"/>
              </a:rPr>
              <a:t>部落</a:t>
            </a:r>
          </a:p>
        </p:txBody>
      </p:sp>
      <p:sp>
        <p:nvSpPr>
          <p:cNvPr id="9237" name="Rectangle 20"/>
          <p:cNvSpPr>
            <a:spLocks/>
          </p:cNvSpPr>
          <p:nvPr/>
        </p:nvSpPr>
        <p:spPr bwMode="auto">
          <a:xfrm>
            <a:off x="1758034" y="4418085"/>
            <a:ext cx="830461" cy="349131"/>
          </a:xfrm>
          <a:prstGeom prst="rect">
            <a:avLst/>
          </a:prstGeom>
          <a:solidFill>
            <a:srgbClr val="D4D6D9">
              <a:alpha val="70979"/>
            </a:srgbClr>
          </a:solidFill>
          <a:ln w="76200">
            <a:solidFill>
              <a:srgbClr val="000000">
                <a:alpha val="70979"/>
              </a:srgbClr>
            </a:solidFill>
            <a:miter lim="0"/>
            <a:headEnd/>
            <a:tailEnd/>
          </a:ln>
        </p:spPr>
        <p:txBody>
          <a:bodyPr lIns="35717" tIns="35717" rIns="35717" bIns="35717" anchor="ctr">
            <a:spAutoFit/>
          </a:bodyPr>
          <a:lstStyle/>
          <a:p>
            <a:r>
              <a:rPr lang="zh-HK" altLang="en-US">
                <a:ea typeface="新細明體" pitchFamily="18" charset="-120"/>
              </a:rPr>
              <a:t>國家</a:t>
            </a:r>
          </a:p>
        </p:txBody>
      </p:sp>
      <p:sp>
        <p:nvSpPr>
          <p:cNvPr id="9238" name="Rectangle 21"/>
          <p:cNvSpPr>
            <a:spLocks/>
          </p:cNvSpPr>
          <p:nvPr/>
        </p:nvSpPr>
        <p:spPr bwMode="auto">
          <a:xfrm>
            <a:off x="4035104" y="4192890"/>
            <a:ext cx="1794867" cy="349131"/>
          </a:xfrm>
          <a:prstGeom prst="rect">
            <a:avLst/>
          </a:prstGeom>
          <a:solidFill>
            <a:srgbClr val="D4D6D9">
              <a:alpha val="70979"/>
            </a:srgbClr>
          </a:solidFill>
          <a:ln w="76200">
            <a:solidFill>
              <a:srgbClr val="000000">
                <a:alpha val="70979"/>
              </a:srgbClr>
            </a:solidFill>
            <a:miter lim="0"/>
            <a:headEnd/>
            <a:tailEnd/>
          </a:ln>
        </p:spPr>
        <p:txBody>
          <a:bodyPr lIns="35717" tIns="35717" rIns="35717" bIns="35717" anchor="ctr">
            <a:spAutoFit/>
          </a:bodyPr>
          <a:lstStyle/>
          <a:p>
            <a:r>
              <a:rPr lang="zh-HK" altLang="en-US" dirty="0">
                <a:ea typeface="新細明體" pitchFamily="18" charset="-120"/>
              </a:rPr>
              <a:t>親族、宗族</a:t>
            </a:r>
          </a:p>
        </p:txBody>
      </p:sp>
      <p:sp>
        <p:nvSpPr>
          <p:cNvPr id="9239" name="Rectangle 22"/>
          <p:cNvSpPr>
            <a:spLocks/>
          </p:cNvSpPr>
          <p:nvPr/>
        </p:nvSpPr>
        <p:spPr bwMode="auto">
          <a:xfrm>
            <a:off x="64801" y="76791"/>
            <a:ext cx="2937867" cy="93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35717" tIns="35717" rIns="35717" bIns="35717" anchor="ctr">
            <a:spAutoFit/>
          </a:bodyPr>
          <a:lstStyle/>
          <a:p>
            <a:pPr>
              <a:spcBef>
                <a:spcPct val="0"/>
              </a:spcBef>
            </a:pPr>
            <a:r>
              <a:rPr lang="zh-HK" altLang="en-US" sz="5600" dirty="0">
                <a:solidFill>
                  <a:schemeClr val="accent1">
                    <a:lumMod val="75000"/>
                  </a:schemeClr>
                </a:solidFill>
                <a:latin typeface="Arial Unicode MS" pitchFamily="34" charset="-120"/>
                <a:ea typeface="Arial Unicode MS" pitchFamily="34" charset="-120"/>
                <a:cs typeface="Arial Unicode MS" pitchFamily="34" charset="-120"/>
              </a:rPr>
              <a:t>族長世界</a:t>
            </a:r>
          </a:p>
        </p:txBody>
      </p:sp>
      <p:sp>
        <p:nvSpPr>
          <p:cNvPr id="24" name="Rectangle 1"/>
          <p:cNvSpPr>
            <a:spLocks/>
          </p:cNvSpPr>
          <p:nvPr/>
        </p:nvSpPr>
        <p:spPr bwMode="auto">
          <a:xfrm>
            <a:off x="4556373" y="192515"/>
            <a:ext cx="4499100" cy="207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square" lIns="50800" tIns="50800" rIns="50800" bIns="50800" anchor="ctr">
            <a:spAutoFit/>
          </a:bodyPr>
          <a:lstStyle/>
          <a:p>
            <a:pPr marL="360363" indent="-360363"/>
            <a:r>
              <a:rPr lang="zh-HK" altLang="en-US" sz="3200" dirty="0">
                <a:latin typeface="Arial Unicode MS" pitchFamily="34" charset="-120"/>
                <a:ea typeface="Arial Unicode MS" pitchFamily="34" charset="-120"/>
                <a:cs typeface="Arial Unicode MS" pitchFamily="34" charset="-120"/>
              </a:rPr>
              <a:t>長子繼承：</a:t>
            </a:r>
          </a:p>
          <a:p>
            <a:pPr marL="360363" indent="-360363">
              <a:buSzPct val="100000"/>
              <a:buFontTx/>
              <a:buAutoNum type="arabicPeriod"/>
            </a:pPr>
            <a:r>
              <a:rPr lang="zh-HK" altLang="en-US" sz="3200" dirty="0">
                <a:latin typeface="Arial Unicode MS" pitchFamily="34" charset="-120"/>
                <a:ea typeface="Arial Unicode MS" pitchFamily="34" charset="-120"/>
                <a:cs typeface="Arial Unicode MS" pitchFamily="34" charset="-120"/>
              </a:rPr>
              <a:t>族長頭銜</a:t>
            </a:r>
          </a:p>
          <a:p>
            <a:pPr marL="360363" indent="-360363">
              <a:buSzPct val="100000"/>
              <a:buFontTx/>
              <a:buAutoNum type="arabicPeriod"/>
            </a:pPr>
            <a:r>
              <a:rPr lang="zh-HK" altLang="en-US" sz="3200" dirty="0">
                <a:latin typeface="Arial Unicode MS" pitchFamily="34" charset="-120"/>
                <a:ea typeface="Arial Unicode MS" pitchFamily="34" charset="-120"/>
                <a:cs typeface="Arial Unicode MS" pitchFamily="34" charset="-120"/>
              </a:rPr>
              <a:t>雙分財產</a:t>
            </a:r>
          </a:p>
          <a:p>
            <a:pPr marL="360363" indent="-360363">
              <a:buSzPct val="100000"/>
              <a:buFontTx/>
              <a:buAutoNum type="arabicPeriod"/>
            </a:pPr>
            <a:r>
              <a:rPr lang="zh-HK" altLang="en-US" sz="3200" dirty="0">
                <a:latin typeface="Arial Unicode MS" pitchFamily="34" charset="-120"/>
                <a:ea typeface="Arial Unicode MS" pitchFamily="34" charset="-120"/>
                <a:cs typeface="Arial Unicode MS" pitchFamily="34" charset="-120"/>
              </a:rPr>
              <a:t>家族法律與經濟責任</a:t>
            </a:r>
          </a:p>
        </p:txBody>
      </p:sp>
      <p:sp>
        <p:nvSpPr>
          <p:cNvPr id="2" name="TextBox 1"/>
          <p:cNvSpPr txBox="1"/>
          <p:nvPr/>
        </p:nvSpPr>
        <p:spPr>
          <a:xfrm>
            <a:off x="455554" y="934268"/>
            <a:ext cx="2156359" cy="369332"/>
          </a:xfrm>
          <a:prstGeom prst="rect">
            <a:avLst/>
          </a:prstGeom>
          <a:noFill/>
        </p:spPr>
        <p:txBody>
          <a:bodyPr wrap="square" rtlCol="0">
            <a:spAutoFit/>
          </a:bodyPr>
          <a:lstStyle/>
          <a:p>
            <a:pPr algn="ctr"/>
            <a:r>
              <a:rPr lang="en-US" altLang="zh-HK" dirty="0"/>
              <a:t>BC</a:t>
            </a:r>
            <a:r>
              <a:rPr lang="en-US" altLang="zh-TW" dirty="0"/>
              <a:t>2050 –BC1500</a:t>
            </a:r>
            <a:endParaRPr lang="zh-HK" altLang="en-US" dirty="0"/>
          </a:p>
        </p:txBody>
      </p:sp>
    </p:spTree>
    <p:extLst>
      <p:ext uri="{BB962C8B-B14F-4D97-AF65-F5344CB8AC3E}">
        <p14:creationId xmlns:p14="http://schemas.microsoft.com/office/powerpoint/2010/main" val="271904786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TW" altLang="en-US" sz="5400" dirty="0">
                <a:solidFill>
                  <a:schemeClr val="accent1">
                    <a:lumMod val="75000"/>
                  </a:schemeClr>
                </a:solidFill>
                <a:latin typeface="Arial Unicode MS" pitchFamily="34" charset="-120"/>
                <a:ea typeface="Arial Unicode MS" pitchFamily="34" charset="-120"/>
                <a:cs typeface="Arial Unicode MS" pitchFamily="34" charset="-120"/>
              </a:rPr>
              <a:t>不育是女人的恥辱</a:t>
            </a:r>
            <a:endParaRPr lang="zh-HK" altLang="en-US" sz="54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内容占位符 2"/>
          <p:cNvSpPr>
            <a:spLocks noGrp="1"/>
          </p:cNvSpPr>
          <p:nvPr>
            <p:ph idx="1"/>
          </p:nvPr>
        </p:nvSpPr>
        <p:spPr/>
        <p:txBody>
          <a:bodyPr>
            <a:normAutofit lnSpcReduction="10000"/>
          </a:bodyPr>
          <a:lstStyle/>
          <a:p>
            <a:r>
              <a:rPr lang="zh-TW" altLang="en-US" sz="4000" dirty="0">
                <a:latin typeface="Arial Unicode MS" pitchFamily="34" charset="-120"/>
                <a:ea typeface="Arial Unicode MS" pitchFamily="34" charset="-120"/>
                <a:cs typeface="Arial Unicode MS" pitchFamily="34" charset="-120"/>
              </a:rPr>
              <a:t>從創世記的撒萊</a:t>
            </a:r>
            <a:r>
              <a:rPr lang="en-US" altLang="zh-TW" sz="4000" dirty="0">
                <a:latin typeface="Arial Unicode MS" pitchFamily="34" charset="-120"/>
                <a:ea typeface="Arial Unicode MS" pitchFamily="34" charset="-120"/>
                <a:cs typeface="Arial Unicode MS" pitchFamily="34" charset="-120"/>
              </a:rPr>
              <a:t>(</a:t>
            </a:r>
            <a:r>
              <a:rPr lang="zh-TW" altLang="en-US" sz="4000" dirty="0">
                <a:latin typeface="Arial Unicode MS" pitchFamily="34" charset="-120"/>
                <a:ea typeface="Arial Unicode MS" pitchFamily="34" charset="-120"/>
                <a:cs typeface="Arial Unicode MS" pitchFamily="34" charset="-120"/>
              </a:rPr>
              <a:t>撒拉</a:t>
            </a:r>
            <a:r>
              <a:rPr lang="en-US" altLang="zh-TW" sz="4000" dirty="0">
                <a:latin typeface="Arial Unicode MS" pitchFamily="34" charset="-120"/>
                <a:ea typeface="Arial Unicode MS" pitchFamily="34" charset="-120"/>
                <a:cs typeface="Arial Unicode MS" pitchFamily="34" charset="-120"/>
              </a:rPr>
              <a:t>)</a:t>
            </a:r>
            <a:r>
              <a:rPr lang="zh-TW" altLang="en-US" sz="4000" dirty="0">
                <a:latin typeface="Arial Unicode MS" pitchFamily="34" charset="-120"/>
                <a:ea typeface="Arial Unicode MS" pitchFamily="34" charset="-120"/>
                <a:cs typeface="Arial Unicode MS" pitchFamily="34" charset="-120"/>
              </a:rPr>
              <a:t>、利百加、拉結</a:t>
            </a:r>
            <a:endParaRPr lang="en-US" altLang="zh-TW" sz="4000" dirty="0">
              <a:latin typeface="Arial Unicode MS" pitchFamily="34" charset="-120"/>
              <a:ea typeface="Arial Unicode MS" pitchFamily="34" charset="-120"/>
              <a:cs typeface="Arial Unicode MS" pitchFamily="34" charset="-120"/>
            </a:endParaRPr>
          </a:p>
          <a:p>
            <a:r>
              <a:rPr lang="zh-TW" altLang="en-US" sz="4000" dirty="0">
                <a:latin typeface="Arial Unicode MS" pitchFamily="34" charset="-120"/>
                <a:ea typeface="Arial Unicode MS" pitchFamily="34" charset="-120"/>
                <a:cs typeface="Arial Unicode MS" pitchFamily="34" charset="-120"/>
              </a:rPr>
              <a:t>撒母耳母親哈拿</a:t>
            </a:r>
            <a:endParaRPr lang="en-US" altLang="zh-TW" sz="4000" dirty="0">
              <a:latin typeface="Arial Unicode MS" pitchFamily="34" charset="-120"/>
              <a:ea typeface="Arial Unicode MS" pitchFamily="34" charset="-120"/>
              <a:cs typeface="Arial Unicode MS" pitchFamily="34" charset="-120"/>
            </a:endParaRPr>
          </a:p>
          <a:p>
            <a:r>
              <a:rPr lang="zh-TW" altLang="en-US" sz="4000" dirty="0">
                <a:latin typeface="Arial Unicode MS" pitchFamily="34" charset="-120"/>
                <a:ea typeface="Arial Unicode MS" pitchFamily="34" charset="-120"/>
                <a:cs typeface="Arial Unicode MS" pitchFamily="34" charset="-120"/>
              </a:rPr>
              <a:t>新約的依利沙伯</a:t>
            </a:r>
            <a:endParaRPr lang="en-US" altLang="zh-TW" sz="4000" dirty="0">
              <a:latin typeface="Arial Unicode MS" pitchFamily="34" charset="-120"/>
              <a:ea typeface="Arial Unicode MS" pitchFamily="34" charset="-120"/>
              <a:cs typeface="Arial Unicode MS" pitchFamily="34" charset="-120"/>
            </a:endParaRPr>
          </a:p>
          <a:p>
            <a:endParaRPr lang="zh-HK"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2261754"/>
            <a:ext cx="2487407" cy="2254212"/>
          </a:xfrm>
          <a:prstGeom prst="rect">
            <a:avLst/>
          </a:prstGeom>
        </p:spPr>
      </p:pic>
    </p:spTree>
    <p:extLst>
      <p:ext uri="{BB962C8B-B14F-4D97-AF65-F5344CB8AC3E}">
        <p14:creationId xmlns:p14="http://schemas.microsoft.com/office/powerpoint/2010/main" val="2276685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族長時代的風俗</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Content Placeholder 2"/>
          <p:cNvSpPr>
            <a:spLocks noGrp="1"/>
          </p:cNvSpPr>
          <p:nvPr>
            <p:ph sz="quarter" idx="13"/>
          </p:nvPr>
        </p:nvSpPr>
        <p:spPr>
          <a:xfrm>
            <a:off x="899592" y="1347614"/>
            <a:ext cx="4330824" cy="3394472"/>
          </a:xfrm>
        </p:spPr>
        <p:txBody>
          <a:bodyPr>
            <a:noAutofit/>
          </a:bodyPr>
          <a:lstStyle/>
          <a:p>
            <a:r>
              <a:rPr lang="zh-TW" altLang="en-US" sz="4000" dirty="0">
                <a:latin typeface="Arial Unicode MS" panose="020B0604020202020204" pitchFamily="34" charset="-120"/>
                <a:ea typeface="Arial Unicode MS" panose="020B0604020202020204" pitchFamily="34" charset="-120"/>
                <a:cs typeface="Arial Unicode MS" panose="020B0604020202020204" pitchFamily="34" charset="-120"/>
              </a:rPr>
              <a:t>同父異母的婚姻</a:t>
            </a:r>
            <a:endParaRPr lang="zh-HK" altLang="en-US" sz="4000" dirty="0">
              <a:latin typeface="Arial Unicode MS" panose="020B0604020202020204" pitchFamily="34" charset="-120"/>
              <a:ea typeface="Arial Unicode MS" panose="020B0604020202020204" pitchFamily="34" charset="-120"/>
              <a:cs typeface="Arial Unicode MS" panose="020B0604020202020204" pitchFamily="34" charset="-120"/>
            </a:endParaRPr>
          </a:p>
          <a:p>
            <a:r>
              <a:rPr lang="zh-TW" altLang="en-US" sz="4000" dirty="0">
                <a:latin typeface="Arial Unicode MS" panose="020B0604020202020204" pitchFamily="34" charset="-120"/>
                <a:ea typeface="Arial Unicode MS" panose="020B0604020202020204" pitchFamily="34" charset="-120"/>
                <a:cs typeface="Arial Unicode MS" panose="020B0604020202020204" pitchFamily="34" charset="-120"/>
              </a:rPr>
              <a:t>父母作主的婚姻</a:t>
            </a:r>
            <a:endParaRPr lang="en-US" altLang="zh-TW" sz="4000" dirty="0">
              <a:latin typeface="Arial Unicode MS" panose="020B0604020202020204" pitchFamily="34" charset="-120"/>
              <a:ea typeface="Arial Unicode MS" panose="020B0604020202020204" pitchFamily="34" charset="-120"/>
              <a:cs typeface="Arial Unicode MS" panose="020B0604020202020204" pitchFamily="34" charset="-120"/>
            </a:endParaRPr>
          </a:p>
          <a:p>
            <a:r>
              <a:rPr lang="zh-TW" altLang="en-US" sz="4000" dirty="0">
                <a:latin typeface="Arial Unicode MS" panose="020B0604020202020204" pitchFamily="34" charset="-120"/>
                <a:ea typeface="Arial Unicode MS" panose="020B0604020202020204" pitchFamily="34" charset="-120"/>
                <a:cs typeface="Arial Unicode MS" panose="020B0604020202020204" pitchFamily="34" charset="-120"/>
              </a:rPr>
              <a:t>妻子為丈夫納妾</a:t>
            </a:r>
            <a:endParaRPr lang="en-US" altLang="zh-TW" sz="4000" dirty="0">
              <a:latin typeface="Arial Unicode MS" panose="020B0604020202020204" pitchFamily="34" charset="-120"/>
              <a:ea typeface="Arial Unicode MS" panose="020B0604020202020204" pitchFamily="34" charset="-120"/>
              <a:cs typeface="Arial Unicode MS" panose="020B0604020202020204" pitchFamily="34" charset="-120"/>
            </a:endParaRPr>
          </a:p>
          <a:p>
            <a:r>
              <a:rPr lang="zh-TW" altLang="en-US" sz="4000" dirty="0">
                <a:latin typeface="Arial Unicode MS" panose="020B0604020202020204" pitchFamily="34" charset="-120"/>
                <a:ea typeface="Arial Unicode MS" panose="020B0604020202020204" pitchFamily="34" charset="-120"/>
                <a:cs typeface="Arial Unicode MS" panose="020B0604020202020204" pitchFamily="34" charset="-120"/>
              </a:rPr>
              <a:t>娶無孩嫂子繼后</a:t>
            </a:r>
            <a:endParaRPr lang="en-US" altLang="zh-TW" sz="4000"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6" name="内容占位符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275430" y="1563688"/>
            <a:ext cx="2514266" cy="2703512"/>
          </a:xfrm>
        </p:spPr>
      </p:pic>
      <p:sp>
        <p:nvSpPr>
          <p:cNvPr id="5" name="矩形 4"/>
          <p:cNvSpPr/>
          <p:nvPr/>
        </p:nvSpPr>
        <p:spPr>
          <a:xfrm>
            <a:off x="3635896" y="4774168"/>
            <a:ext cx="1569660" cy="369332"/>
          </a:xfrm>
          <a:prstGeom prst="rect">
            <a:avLst/>
          </a:prstGeom>
        </p:spPr>
        <p:txBody>
          <a:bodyPr wrap="none">
            <a:spAutoFit/>
          </a:bodyPr>
          <a:lstStyle/>
          <a:p>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祝福承繼遺產</a:t>
            </a:r>
            <a:endPar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69031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聖經裏的神話</a:t>
            </a:r>
            <a:r>
              <a:rPr lang="en-US" altLang="zh-TW" sz="5600" dirty="0">
                <a:solidFill>
                  <a:schemeClr val="accent1">
                    <a:lumMod val="75000"/>
                  </a:schemeClr>
                </a:solidFill>
                <a:latin typeface="Arial Unicode MS" pitchFamily="34" charset="-120"/>
                <a:ea typeface="Arial Unicode MS" pitchFamily="34" charset="-120"/>
                <a:cs typeface="Arial Unicode MS" pitchFamily="34" charset="-120"/>
              </a:rPr>
              <a:t>(1)</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3" name="内容占位符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3204" y="1328628"/>
            <a:ext cx="8525584" cy="3011019"/>
          </a:xfrm>
        </p:spPr>
      </p:pic>
      <p:sp>
        <p:nvSpPr>
          <p:cNvPr id="4" name="矩形 3"/>
          <p:cNvSpPr/>
          <p:nvPr/>
        </p:nvSpPr>
        <p:spPr>
          <a:xfrm>
            <a:off x="2342844" y="4227934"/>
            <a:ext cx="4392488" cy="646331"/>
          </a:xfrm>
          <a:prstGeom prst="rect">
            <a:avLst/>
          </a:prstGeom>
        </p:spPr>
        <p:txBody>
          <a:bodyPr wrap="square">
            <a:spAutoFit/>
          </a:bodyPr>
          <a:lstStyle/>
          <a:p>
            <a:r>
              <a:rPr lang="zh-HK" altLang="en-US" sz="3600" dirty="0">
                <a:latin typeface="Arial Unicode MS" pitchFamily="34" charset="-120"/>
                <a:ea typeface="Arial Unicode MS" pitchFamily="34" charset="-120"/>
                <a:cs typeface="Arial Unicode MS" pitchFamily="34" charset="-120"/>
              </a:rPr>
              <a:t>天神的議會</a:t>
            </a:r>
            <a:r>
              <a:rPr lang="en-US" altLang="zh-TW" sz="3600" dirty="0">
                <a:latin typeface="Arial Unicode MS" pitchFamily="34" charset="-120"/>
                <a:ea typeface="Arial Unicode MS" pitchFamily="34" charset="-120"/>
                <a:cs typeface="Arial Unicode MS" pitchFamily="34" charset="-120"/>
              </a:rPr>
              <a:t>(</a:t>
            </a:r>
            <a:r>
              <a:rPr lang="zh-TW" altLang="en-US" sz="3600" dirty="0">
                <a:latin typeface="Arial Unicode MS" pitchFamily="34" charset="-120"/>
                <a:ea typeface="Arial Unicode MS" pitchFamily="34" charset="-120"/>
                <a:cs typeface="Arial Unicode MS" pitchFamily="34" charset="-120"/>
              </a:rPr>
              <a:t>創</a:t>
            </a:r>
            <a:r>
              <a:rPr lang="en-US" altLang="zh-TW" sz="3600" dirty="0">
                <a:latin typeface="Arial Unicode MS" pitchFamily="34" charset="-120"/>
                <a:ea typeface="Arial Unicode MS" pitchFamily="34" charset="-120"/>
                <a:cs typeface="Arial Unicode MS" pitchFamily="34" charset="-120"/>
              </a:rPr>
              <a:t>1:26)</a:t>
            </a:r>
            <a:endParaRPr lang="zh-HK" altLang="en-US" sz="3600" dirty="0">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1000290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latin typeface="Arial Unicode MS" pitchFamily="34" charset="-120"/>
                <a:ea typeface="Arial Unicode MS" pitchFamily="34" charset="-120"/>
                <a:cs typeface="Arial Unicode MS" pitchFamily="34" charset="-120"/>
              </a:rPr>
              <a:t>新月沃土</a:t>
            </a:r>
            <a:endParaRPr lang="zh-HK" altLang="en-US" dirty="0">
              <a:latin typeface="Arial Unicode MS" pitchFamily="34" charset="-120"/>
              <a:ea typeface="Arial Unicode MS" pitchFamily="34" charset="-120"/>
              <a:cs typeface="Arial Unicode MS" pitchFamily="34" charset="-12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76" y="1228513"/>
            <a:ext cx="7704856" cy="3521360"/>
          </a:xfrm>
        </p:spPr>
      </p:pic>
    </p:spTree>
    <p:extLst>
      <p:ext uri="{BB962C8B-B14F-4D97-AF65-F5344CB8AC3E}">
        <p14:creationId xmlns:p14="http://schemas.microsoft.com/office/powerpoint/2010/main" val="833877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7625" y="4080"/>
            <a:ext cx="6965245" cy="901864"/>
          </a:xfrm>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聖經裏的神話</a:t>
            </a:r>
            <a:r>
              <a:rPr lang="en-US" altLang="zh-TW" sz="5600" dirty="0">
                <a:solidFill>
                  <a:schemeClr val="accent1">
                    <a:lumMod val="75000"/>
                  </a:schemeClr>
                </a:solidFill>
                <a:latin typeface="Arial Unicode MS" pitchFamily="34" charset="-120"/>
                <a:ea typeface="Arial Unicode MS" pitchFamily="34" charset="-120"/>
                <a:cs typeface="Arial Unicode MS" pitchFamily="34" charset="-120"/>
              </a:rPr>
              <a:t>(2)</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391" y="1978581"/>
            <a:ext cx="8429202" cy="3160951"/>
          </a:xfrm>
        </p:spPr>
      </p:pic>
      <p:sp>
        <p:nvSpPr>
          <p:cNvPr id="5" name="TextBox 4"/>
          <p:cNvSpPr txBox="1"/>
          <p:nvPr/>
        </p:nvSpPr>
        <p:spPr>
          <a:xfrm>
            <a:off x="323528" y="681541"/>
            <a:ext cx="8352928" cy="1323439"/>
          </a:xfrm>
          <a:prstGeom prst="rect">
            <a:avLst/>
          </a:prstGeom>
          <a:noFill/>
        </p:spPr>
        <p:txBody>
          <a:bodyPr wrap="square" rtlCol="0">
            <a:spAutoFit/>
          </a:bodyPr>
          <a:lstStyle/>
          <a:p>
            <a:pPr algn="ctr"/>
            <a:r>
              <a:rPr lang="zh-TW" altLang="en-US" sz="4000" dirty="0">
                <a:latin typeface="Arial Unicode MS" pitchFamily="34" charset="-120"/>
                <a:ea typeface="Arial Unicode MS" pitchFamily="34" charset="-120"/>
                <a:cs typeface="Arial Unicode MS" pitchFamily="34" charset="-120"/>
              </a:rPr>
              <a:t>海怪：拉哈伯</a:t>
            </a:r>
            <a:r>
              <a:rPr lang="en-US" altLang="zh-TW" sz="4000" dirty="0">
                <a:latin typeface="Arial Unicode MS" pitchFamily="34" charset="-120"/>
                <a:ea typeface="Arial Unicode MS" pitchFamily="34" charset="-120"/>
                <a:cs typeface="Arial Unicode MS" pitchFamily="34" charset="-120"/>
              </a:rPr>
              <a:t>(</a:t>
            </a:r>
            <a:r>
              <a:rPr lang="en-US" altLang="zh-HK" sz="4000" dirty="0" err="1"/>
              <a:t>Rahab</a:t>
            </a:r>
            <a:r>
              <a:rPr lang="en-US" altLang="zh-HK" sz="4000" dirty="0"/>
              <a:t>)</a:t>
            </a:r>
            <a:endParaRPr lang="en-US" altLang="zh-TW" sz="4000" dirty="0">
              <a:latin typeface="Arial Unicode MS" pitchFamily="34" charset="-120"/>
              <a:ea typeface="Arial Unicode MS" pitchFamily="34" charset="-120"/>
              <a:cs typeface="Arial Unicode MS" pitchFamily="34" charset="-120"/>
            </a:endParaRPr>
          </a:p>
          <a:p>
            <a:r>
              <a:rPr lang="zh-TW" altLang="en-US" sz="4000" dirty="0">
                <a:latin typeface="Arial Unicode MS" pitchFamily="34" charset="-120"/>
                <a:ea typeface="Arial Unicode MS" pitchFamily="34" charset="-120"/>
                <a:cs typeface="Arial Unicode MS" pitchFamily="34" charset="-120"/>
              </a:rPr>
              <a:t>詩</a:t>
            </a:r>
            <a:r>
              <a:rPr lang="en-US" altLang="zh-TW" sz="4000" dirty="0">
                <a:latin typeface="Arial Unicode MS" pitchFamily="34" charset="-120"/>
                <a:ea typeface="Arial Unicode MS" pitchFamily="34" charset="-120"/>
                <a:cs typeface="Arial Unicode MS" pitchFamily="34" charset="-120"/>
              </a:rPr>
              <a:t>74:13-14, 89:9-11, </a:t>
            </a:r>
            <a:r>
              <a:rPr lang="zh-TW" altLang="en-US" sz="4000" dirty="0">
                <a:latin typeface="Arial Unicode MS" pitchFamily="34" charset="-120"/>
                <a:ea typeface="Arial Unicode MS" pitchFamily="34" charset="-120"/>
                <a:cs typeface="Arial Unicode MS" pitchFamily="34" charset="-120"/>
              </a:rPr>
              <a:t>賽</a:t>
            </a:r>
            <a:r>
              <a:rPr lang="en-US" altLang="zh-TW" sz="4000" dirty="0">
                <a:latin typeface="Arial Unicode MS" pitchFamily="34" charset="-120"/>
                <a:ea typeface="Arial Unicode MS" pitchFamily="34" charset="-120"/>
                <a:cs typeface="Arial Unicode MS" pitchFamily="34" charset="-120"/>
              </a:rPr>
              <a:t>27:1, </a:t>
            </a:r>
            <a:r>
              <a:rPr lang="zh-TW" altLang="en-US" sz="4000" dirty="0">
                <a:latin typeface="Arial Unicode MS" pitchFamily="34" charset="-120"/>
                <a:ea typeface="Arial Unicode MS" pitchFamily="34" charset="-120"/>
                <a:cs typeface="Arial Unicode MS" pitchFamily="34" charset="-120"/>
              </a:rPr>
              <a:t>啟</a:t>
            </a:r>
            <a:r>
              <a:rPr lang="en-US" altLang="zh-TW" sz="4000" dirty="0">
                <a:latin typeface="Arial Unicode MS" pitchFamily="34" charset="-120"/>
                <a:ea typeface="Arial Unicode MS" pitchFamily="34" charset="-120"/>
                <a:cs typeface="Arial Unicode MS" pitchFamily="34" charset="-120"/>
              </a:rPr>
              <a:t>21:1</a:t>
            </a:r>
            <a:endParaRPr lang="zh-HK" altLang="en-US" sz="4000" dirty="0">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927022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76" y="843558"/>
            <a:ext cx="7673648" cy="3834426"/>
          </a:xfrm>
        </p:spPr>
      </p:pic>
      <p:sp>
        <p:nvSpPr>
          <p:cNvPr id="2" name="标题 1"/>
          <p:cNvSpPr>
            <a:spLocks noGrp="1"/>
          </p:cNvSpPr>
          <p:nvPr>
            <p:ph type="title"/>
          </p:nvPr>
        </p:nvSpPr>
        <p:spPr>
          <a:xfrm>
            <a:off x="1187624" y="267494"/>
            <a:ext cx="6965245" cy="901864"/>
          </a:xfrm>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聖經裏的神話</a:t>
            </a:r>
            <a:r>
              <a:rPr lang="en-US" altLang="zh-TW" sz="5600" dirty="0">
                <a:solidFill>
                  <a:schemeClr val="accent1">
                    <a:lumMod val="75000"/>
                  </a:schemeClr>
                </a:solidFill>
                <a:latin typeface="Arial Unicode MS" pitchFamily="34" charset="-120"/>
                <a:ea typeface="Arial Unicode MS" pitchFamily="34" charset="-120"/>
                <a:cs typeface="Arial Unicode MS" pitchFamily="34" charset="-120"/>
              </a:rPr>
              <a:t>(3)</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749672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聖經裏的神話</a:t>
            </a:r>
            <a:r>
              <a:rPr lang="en-US" altLang="zh-TW" sz="5600" dirty="0">
                <a:solidFill>
                  <a:schemeClr val="accent1">
                    <a:lumMod val="75000"/>
                  </a:schemeClr>
                </a:solidFill>
                <a:latin typeface="Arial Unicode MS" pitchFamily="34" charset="-120"/>
                <a:ea typeface="Arial Unicode MS" pitchFamily="34" charset="-120"/>
                <a:cs typeface="Arial Unicode MS" pitchFamily="34" charset="-120"/>
              </a:rPr>
              <a:t>(4-10)</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内容占位符 2"/>
          <p:cNvSpPr>
            <a:spLocks noGrp="1"/>
          </p:cNvSpPr>
          <p:nvPr>
            <p:ph idx="1"/>
          </p:nvPr>
        </p:nvSpPr>
        <p:spPr>
          <a:xfrm>
            <a:off x="899592" y="1329613"/>
            <a:ext cx="7344816" cy="3186353"/>
          </a:xfrm>
        </p:spPr>
        <p:txBody>
          <a:bodyPr>
            <a:noAutofit/>
          </a:bodyPr>
          <a:lstStyle/>
          <a:p>
            <a:r>
              <a:rPr lang="zh-TW" altLang="en-US" sz="2800" dirty="0"/>
              <a:t>反叛天使企圖僭奪</a:t>
            </a:r>
            <a:r>
              <a:rPr lang="en-US" altLang="zh-TW" sz="2800" dirty="0"/>
              <a:t>EL</a:t>
            </a:r>
            <a:r>
              <a:rPr lang="zh-TW" altLang="en-US" sz="2800" dirty="0"/>
              <a:t>的權柄，被打落陰間</a:t>
            </a:r>
            <a:r>
              <a:rPr lang="en-US" altLang="zh-TW" sz="2000" dirty="0"/>
              <a:t>(</a:t>
            </a:r>
            <a:r>
              <a:rPr lang="zh-TW" altLang="en-US" sz="2000" dirty="0"/>
              <a:t>賽</a:t>
            </a:r>
            <a:r>
              <a:rPr lang="en-US" altLang="zh-TW" sz="2000" dirty="0"/>
              <a:t>14:12-14, 37:24-25)</a:t>
            </a:r>
            <a:endParaRPr lang="en-US" altLang="zh-TW" sz="2800" dirty="0"/>
          </a:p>
          <a:p>
            <a:r>
              <a:rPr lang="zh-TW" altLang="en-US" sz="2800" dirty="0"/>
              <a:t>神人交配生下世上偉人</a:t>
            </a:r>
            <a:r>
              <a:rPr lang="en-US" altLang="zh-TW" sz="2800" dirty="0"/>
              <a:t>(</a:t>
            </a:r>
            <a:r>
              <a:rPr lang="zh-TW" altLang="en-US" sz="2800" dirty="0"/>
              <a:t>創六</a:t>
            </a:r>
            <a:r>
              <a:rPr lang="en-US" altLang="zh-TW" sz="2800" dirty="0"/>
              <a:t>1-4)</a:t>
            </a:r>
          </a:p>
          <a:p>
            <a:r>
              <a:rPr lang="zh-TW" altLang="en-US" sz="2800" dirty="0"/>
              <a:t>洪水毀滅生命</a:t>
            </a:r>
            <a:r>
              <a:rPr lang="en-US" altLang="zh-TW" sz="2800" dirty="0"/>
              <a:t>(</a:t>
            </a:r>
            <a:r>
              <a:rPr lang="zh-TW" altLang="en-US" sz="2800" dirty="0"/>
              <a:t>創六一九</a:t>
            </a:r>
            <a:r>
              <a:rPr lang="en-US" altLang="zh-TW" sz="2800" dirty="0"/>
              <a:t>)</a:t>
            </a:r>
          </a:p>
          <a:p>
            <a:r>
              <a:rPr lang="en-US" altLang="zh-TW" sz="2800" dirty="0"/>
              <a:t>6</a:t>
            </a:r>
            <a:r>
              <a:rPr lang="zh-TW" altLang="en-US" sz="2800" dirty="0"/>
              <a:t>日完成創造</a:t>
            </a:r>
            <a:r>
              <a:rPr lang="en-US" altLang="zh-TW" sz="2800" dirty="0"/>
              <a:t>(</a:t>
            </a:r>
            <a:r>
              <a:rPr lang="zh-TW" altLang="en-US" sz="2800" dirty="0"/>
              <a:t>創一</a:t>
            </a:r>
            <a:r>
              <a:rPr lang="en-US" altLang="zh-TW" sz="2800" dirty="0"/>
              <a:t>1-</a:t>
            </a:r>
            <a:r>
              <a:rPr lang="zh-TW" altLang="en-US" sz="2800" dirty="0"/>
              <a:t>二</a:t>
            </a:r>
            <a:r>
              <a:rPr lang="en-US" altLang="zh-TW" sz="2800" dirty="0"/>
              <a:t>3)</a:t>
            </a:r>
          </a:p>
          <a:p>
            <a:r>
              <a:rPr lang="en-US" altLang="zh-TW" sz="2800" dirty="0"/>
              <a:t>EL</a:t>
            </a:r>
            <a:r>
              <a:rPr lang="zh-TW" altLang="en-US" sz="2800" dirty="0"/>
              <a:t>住在北方最高的山上</a:t>
            </a:r>
            <a:r>
              <a:rPr lang="en-US" altLang="zh-TW" sz="2800" dirty="0"/>
              <a:t>(</a:t>
            </a:r>
            <a:r>
              <a:rPr lang="zh-TW" altLang="en-US" sz="2800" dirty="0"/>
              <a:t>詩</a:t>
            </a:r>
            <a:r>
              <a:rPr lang="en-US" altLang="zh-TW" sz="2800" dirty="0"/>
              <a:t>46</a:t>
            </a:r>
            <a:r>
              <a:rPr lang="zh-TW" altLang="en-US" sz="2800" dirty="0"/>
              <a:t>及</a:t>
            </a:r>
            <a:r>
              <a:rPr lang="en-US" altLang="zh-TW" sz="2800" dirty="0"/>
              <a:t>48)</a:t>
            </a:r>
          </a:p>
          <a:p>
            <a:r>
              <a:rPr lang="zh-TW" altLang="en-US" sz="2800" dirty="0"/>
              <a:t>神的園子豐盛無比</a:t>
            </a:r>
            <a:r>
              <a:rPr lang="en-US" altLang="zh-TW" sz="2800" dirty="0"/>
              <a:t>(</a:t>
            </a:r>
            <a:r>
              <a:rPr lang="zh-TW" altLang="en-US" sz="2800" dirty="0"/>
              <a:t>創二</a:t>
            </a:r>
            <a:r>
              <a:rPr lang="en-US" altLang="zh-TW" sz="2800" dirty="0"/>
              <a:t>1-14)</a:t>
            </a:r>
          </a:p>
          <a:p>
            <a:r>
              <a:rPr lang="zh-TW" altLang="en-US" sz="2800" dirty="0"/>
              <a:t>生命樹</a:t>
            </a:r>
            <a:r>
              <a:rPr lang="en-US" altLang="zh-TW" sz="2800" dirty="0"/>
              <a:t>(</a:t>
            </a:r>
            <a:r>
              <a:rPr lang="zh-TW" altLang="en-US" sz="2800" dirty="0"/>
              <a:t>創二</a:t>
            </a:r>
            <a:r>
              <a:rPr lang="en-US" altLang="zh-TW" sz="2800" dirty="0"/>
              <a:t>,</a:t>
            </a:r>
            <a:r>
              <a:rPr lang="zh-TW" altLang="en-US" sz="2800" dirty="0"/>
              <a:t>三</a:t>
            </a:r>
            <a:r>
              <a:rPr lang="en-US" altLang="zh-TW" sz="2800" dirty="0"/>
              <a:t>22-24)</a:t>
            </a:r>
            <a:endParaRPr lang="zh-HK" altLang="en-US" sz="2800" dirty="0"/>
          </a:p>
        </p:txBody>
      </p:sp>
    </p:spTree>
    <p:extLst>
      <p:ext uri="{BB962C8B-B14F-4D97-AF65-F5344CB8AC3E}">
        <p14:creationId xmlns:p14="http://schemas.microsoft.com/office/powerpoint/2010/main" val="278457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希伯來人</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794" y="1599642"/>
            <a:ext cx="8221388" cy="3132348"/>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322075"/>
            <a:ext cx="2774874" cy="1080120"/>
          </a:xfrm>
          <a:prstGeom prst="rect">
            <a:avLst/>
          </a:prstGeom>
        </p:spPr>
      </p:pic>
    </p:spTree>
    <p:extLst>
      <p:ext uri="{BB962C8B-B14F-4D97-AF65-F5344CB8AC3E}">
        <p14:creationId xmlns:p14="http://schemas.microsoft.com/office/powerpoint/2010/main" val="3909556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32" y="0"/>
            <a:ext cx="9141468" cy="5147449"/>
          </a:xfrm>
        </p:spPr>
      </p:pic>
      <p:sp>
        <p:nvSpPr>
          <p:cNvPr id="5" name="标题 4"/>
          <p:cNvSpPr>
            <a:spLocks noGrp="1"/>
          </p:cNvSpPr>
          <p:nvPr>
            <p:ph type="title"/>
          </p:nvPr>
        </p:nvSpPr>
        <p:spPr>
          <a:xfrm>
            <a:off x="1187625" y="4241637"/>
            <a:ext cx="6965245" cy="901864"/>
          </a:xfrm>
        </p:spPr>
        <p:txBody>
          <a:bodyPr/>
          <a:lstStyle/>
          <a:p>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米所波大米的神祗</a:t>
            </a:r>
            <a:endParaRPr lang="zh-HK" altLang="en-US"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416869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埃及人</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6" name="内容占位符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9992" y="1653648"/>
            <a:ext cx="4038600" cy="2318621"/>
          </a:xfrm>
        </p:spPr>
      </p:pic>
      <p:pic>
        <p:nvPicPr>
          <p:cNvPr id="7" name="内容占位符 6"/>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251520" y="1491631"/>
            <a:ext cx="4172272" cy="3096236"/>
          </a:xfrm>
        </p:spPr>
      </p:pic>
    </p:spTree>
    <p:extLst>
      <p:ext uri="{BB962C8B-B14F-4D97-AF65-F5344CB8AC3E}">
        <p14:creationId xmlns:p14="http://schemas.microsoft.com/office/powerpoint/2010/main" val="1060671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dirty="0">
                <a:latin typeface="Arial Unicode MS" pitchFamily="34" charset="-120"/>
                <a:ea typeface="Arial Unicode MS" pitchFamily="34" charset="-120"/>
                <a:cs typeface="Arial Unicode MS" pitchFamily="34" charset="-120"/>
              </a:rPr>
              <a:t>埃及宗教</a:t>
            </a:r>
            <a:endParaRPr lang="zh-HK" altLang="en-US" dirty="0">
              <a:latin typeface="Arial Unicode MS" pitchFamily="34" charset="-120"/>
              <a:ea typeface="Arial Unicode MS" pitchFamily="34" charset="-120"/>
              <a:cs typeface="Arial Unicode MS" pitchFamily="34" charset="-120"/>
            </a:endParaRPr>
          </a:p>
        </p:txBody>
      </p:sp>
      <p:pic>
        <p:nvPicPr>
          <p:cNvPr id="13" name="内容占位符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92627"/>
            <a:ext cx="6048672" cy="4250873"/>
          </a:xfrm>
        </p:spPr>
      </p:pic>
      <p:pic>
        <p:nvPicPr>
          <p:cNvPr id="1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5488" y="1005576"/>
            <a:ext cx="2936759" cy="3942438"/>
          </a:xfrm>
          <a:prstGeom prst="rect">
            <a:avLst/>
          </a:prstGeom>
        </p:spPr>
      </p:pic>
    </p:spTree>
    <p:extLst>
      <p:ext uri="{BB962C8B-B14F-4D97-AF65-F5344CB8AC3E}">
        <p14:creationId xmlns:p14="http://schemas.microsoft.com/office/powerpoint/2010/main" val="316632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ChangeArrowheads="1"/>
          </p:cNvSpPr>
          <p:nvPr/>
        </p:nvSpPr>
        <p:spPr bwMode="auto">
          <a:xfrm>
            <a:off x="538163" y="246460"/>
            <a:ext cx="1401762" cy="511969"/>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7349" name="Rectangle 5"/>
          <p:cNvSpPr>
            <a:spLocks noChangeArrowheads="1"/>
          </p:cNvSpPr>
          <p:nvPr/>
        </p:nvSpPr>
        <p:spPr bwMode="auto">
          <a:xfrm>
            <a:off x="538163" y="4243388"/>
            <a:ext cx="1401762" cy="511969"/>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7350" name="Rectangle 6"/>
          <p:cNvSpPr>
            <a:spLocks noChangeArrowheads="1"/>
          </p:cNvSpPr>
          <p:nvPr/>
        </p:nvSpPr>
        <p:spPr bwMode="auto">
          <a:xfrm>
            <a:off x="538163" y="3665935"/>
            <a:ext cx="1401762" cy="511969"/>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7351" name="Rectangle 7"/>
          <p:cNvSpPr>
            <a:spLocks noChangeArrowheads="1"/>
          </p:cNvSpPr>
          <p:nvPr/>
        </p:nvSpPr>
        <p:spPr bwMode="auto">
          <a:xfrm>
            <a:off x="538163" y="3100388"/>
            <a:ext cx="1401762" cy="511969"/>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7352" name="Rectangle 8"/>
          <p:cNvSpPr>
            <a:spLocks noChangeArrowheads="1"/>
          </p:cNvSpPr>
          <p:nvPr/>
        </p:nvSpPr>
        <p:spPr bwMode="auto">
          <a:xfrm>
            <a:off x="538163" y="2522935"/>
            <a:ext cx="1401762" cy="511969"/>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7353" name="Rectangle 9"/>
          <p:cNvSpPr>
            <a:spLocks noChangeArrowheads="1"/>
          </p:cNvSpPr>
          <p:nvPr/>
        </p:nvSpPr>
        <p:spPr bwMode="auto">
          <a:xfrm>
            <a:off x="538163" y="1951435"/>
            <a:ext cx="1401762" cy="511969"/>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7354" name="Rectangle 10"/>
          <p:cNvSpPr>
            <a:spLocks noChangeArrowheads="1"/>
          </p:cNvSpPr>
          <p:nvPr/>
        </p:nvSpPr>
        <p:spPr bwMode="auto">
          <a:xfrm>
            <a:off x="538163" y="814388"/>
            <a:ext cx="1401762" cy="511969"/>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7355" name="Rectangle 11"/>
          <p:cNvSpPr>
            <a:spLocks noChangeArrowheads="1"/>
          </p:cNvSpPr>
          <p:nvPr/>
        </p:nvSpPr>
        <p:spPr bwMode="auto">
          <a:xfrm>
            <a:off x="538163" y="1379935"/>
            <a:ext cx="1401762" cy="511969"/>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7356" name="Rectangle 12"/>
          <p:cNvSpPr>
            <a:spLocks noChangeArrowheads="1"/>
          </p:cNvSpPr>
          <p:nvPr/>
        </p:nvSpPr>
        <p:spPr bwMode="auto">
          <a:xfrm>
            <a:off x="531813" y="254943"/>
            <a:ext cx="1415772" cy="461665"/>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FFFFFF"/>
                </a:solidFill>
                <a:latin typeface="SimHei" pitchFamily="49" charset="-122"/>
                <a:ea typeface="SimHei" pitchFamily="49" charset="-122"/>
              </a:rPr>
              <a:t>迦南七族</a:t>
            </a:r>
          </a:p>
        </p:txBody>
      </p:sp>
      <p:sp>
        <p:nvSpPr>
          <p:cNvPr id="57357" name="Rectangle 13"/>
          <p:cNvSpPr>
            <a:spLocks noChangeArrowheads="1"/>
          </p:cNvSpPr>
          <p:nvPr/>
        </p:nvSpPr>
        <p:spPr bwMode="auto">
          <a:xfrm>
            <a:off x="531813" y="846684"/>
            <a:ext cx="954107" cy="46166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赫人 </a:t>
            </a:r>
          </a:p>
        </p:txBody>
      </p:sp>
      <p:sp>
        <p:nvSpPr>
          <p:cNvPr id="57358" name="Rectangle 14"/>
          <p:cNvSpPr>
            <a:spLocks noChangeArrowheads="1"/>
          </p:cNvSpPr>
          <p:nvPr/>
        </p:nvSpPr>
        <p:spPr bwMode="auto">
          <a:xfrm>
            <a:off x="531813" y="2554040"/>
            <a:ext cx="1261884" cy="46166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迦南人 </a:t>
            </a:r>
          </a:p>
        </p:txBody>
      </p:sp>
      <p:sp>
        <p:nvSpPr>
          <p:cNvPr id="57359" name="Rectangle 15"/>
          <p:cNvSpPr>
            <a:spLocks noChangeArrowheads="1"/>
          </p:cNvSpPr>
          <p:nvPr/>
        </p:nvSpPr>
        <p:spPr bwMode="auto">
          <a:xfrm>
            <a:off x="531813" y="1984922"/>
            <a:ext cx="1569660" cy="46166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亞摩利人 </a:t>
            </a:r>
          </a:p>
        </p:txBody>
      </p:sp>
      <p:sp>
        <p:nvSpPr>
          <p:cNvPr id="57360" name="Rectangle 16"/>
          <p:cNvSpPr>
            <a:spLocks noChangeArrowheads="1"/>
          </p:cNvSpPr>
          <p:nvPr/>
        </p:nvSpPr>
        <p:spPr bwMode="auto">
          <a:xfrm>
            <a:off x="531813" y="3692278"/>
            <a:ext cx="1261884" cy="46166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希未人 </a:t>
            </a:r>
          </a:p>
        </p:txBody>
      </p:sp>
      <p:sp>
        <p:nvSpPr>
          <p:cNvPr id="57361" name="Rectangle 17"/>
          <p:cNvSpPr>
            <a:spLocks noChangeArrowheads="1"/>
          </p:cNvSpPr>
          <p:nvPr/>
        </p:nvSpPr>
        <p:spPr bwMode="auto">
          <a:xfrm>
            <a:off x="531813" y="3123159"/>
            <a:ext cx="1569660" cy="46166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比利洗人 </a:t>
            </a:r>
          </a:p>
        </p:txBody>
      </p:sp>
      <p:sp>
        <p:nvSpPr>
          <p:cNvPr id="57362" name="Rectangle 18"/>
          <p:cNvSpPr>
            <a:spLocks noChangeArrowheads="1"/>
          </p:cNvSpPr>
          <p:nvPr/>
        </p:nvSpPr>
        <p:spPr bwMode="auto">
          <a:xfrm>
            <a:off x="538163" y="1415803"/>
            <a:ext cx="1569660" cy="46166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革迦撒人 </a:t>
            </a:r>
          </a:p>
        </p:txBody>
      </p:sp>
      <p:sp>
        <p:nvSpPr>
          <p:cNvPr id="57363" name="Rectangle 19"/>
          <p:cNvSpPr>
            <a:spLocks noChangeArrowheads="1"/>
          </p:cNvSpPr>
          <p:nvPr/>
        </p:nvSpPr>
        <p:spPr bwMode="auto">
          <a:xfrm>
            <a:off x="531813" y="4267349"/>
            <a:ext cx="1569660" cy="46166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耶布斯人 </a:t>
            </a:r>
          </a:p>
        </p:txBody>
      </p:sp>
      <p:sp>
        <p:nvSpPr>
          <p:cNvPr id="57365" name="Rectangle 21"/>
          <p:cNvSpPr>
            <a:spLocks noChangeArrowheads="1"/>
          </p:cNvSpPr>
          <p:nvPr/>
        </p:nvSpPr>
        <p:spPr bwMode="auto">
          <a:xfrm>
            <a:off x="2228850" y="846684"/>
            <a:ext cx="2139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恐懼之子 </a:t>
            </a:r>
          </a:p>
        </p:txBody>
      </p:sp>
      <p:sp>
        <p:nvSpPr>
          <p:cNvPr id="57366" name="Rectangle 22"/>
          <p:cNvSpPr>
            <a:spLocks noChangeArrowheads="1"/>
          </p:cNvSpPr>
          <p:nvPr/>
        </p:nvSpPr>
        <p:spPr bwMode="auto">
          <a:xfrm>
            <a:off x="2228850" y="2554040"/>
            <a:ext cx="12618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低地族 </a:t>
            </a:r>
          </a:p>
        </p:txBody>
      </p:sp>
      <p:sp>
        <p:nvSpPr>
          <p:cNvPr id="57367" name="Rectangle 23"/>
          <p:cNvSpPr>
            <a:spLocks noChangeArrowheads="1"/>
          </p:cNvSpPr>
          <p:nvPr/>
        </p:nvSpPr>
        <p:spPr bwMode="auto">
          <a:xfrm>
            <a:off x="2228850" y="1984922"/>
            <a:ext cx="24929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山地族，有名的 </a:t>
            </a:r>
          </a:p>
        </p:txBody>
      </p:sp>
      <p:sp>
        <p:nvSpPr>
          <p:cNvPr id="57368" name="Rectangle 24"/>
          <p:cNvSpPr>
            <a:spLocks noChangeArrowheads="1"/>
          </p:cNvSpPr>
          <p:nvPr/>
        </p:nvSpPr>
        <p:spPr bwMode="auto">
          <a:xfrm>
            <a:off x="2228850" y="3692278"/>
            <a:ext cx="8002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村民</a:t>
            </a:r>
          </a:p>
        </p:txBody>
      </p:sp>
      <p:sp>
        <p:nvSpPr>
          <p:cNvPr id="57369" name="Rectangle 25"/>
          <p:cNvSpPr>
            <a:spLocks noChangeArrowheads="1"/>
          </p:cNvSpPr>
          <p:nvPr/>
        </p:nvSpPr>
        <p:spPr bwMode="auto">
          <a:xfrm>
            <a:off x="2228850" y="3123159"/>
            <a:ext cx="17235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隸屬於村莊</a:t>
            </a:r>
          </a:p>
        </p:txBody>
      </p:sp>
      <p:sp>
        <p:nvSpPr>
          <p:cNvPr id="57370" name="Rectangle 26"/>
          <p:cNvSpPr>
            <a:spLocks noChangeArrowheads="1"/>
          </p:cNvSpPr>
          <p:nvPr/>
        </p:nvSpPr>
        <p:spPr bwMode="auto">
          <a:xfrm>
            <a:off x="2228850" y="1415803"/>
            <a:ext cx="21852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黏土地的居民 </a:t>
            </a:r>
          </a:p>
        </p:txBody>
      </p:sp>
      <p:sp>
        <p:nvSpPr>
          <p:cNvPr id="57371" name="Rectangle 27"/>
          <p:cNvSpPr>
            <a:spLocks noChangeArrowheads="1"/>
          </p:cNvSpPr>
          <p:nvPr/>
        </p:nvSpPr>
        <p:spPr bwMode="auto">
          <a:xfrm>
            <a:off x="2228850" y="4261397"/>
            <a:ext cx="12618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000000"/>
                </a:solidFill>
                <a:latin typeface="SimHei" pitchFamily="49" charset="-122"/>
                <a:ea typeface="SimHei" pitchFamily="49" charset="-122"/>
              </a:rPr>
              <a:t>踹穀者 </a:t>
            </a:r>
          </a:p>
        </p:txBody>
      </p:sp>
      <p:sp>
        <p:nvSpPr>
          <p:cNvPr id="57379" name="Line 35"/>
          <p:cNvSpPr>
            <a:spLocks noChangeShapeType="1"/>
          </p:cNvSpPr>
          <p:nvPr/>
        </p:nvSpPr>
        <p:spPr bwMode="auto">
          <a:xfrm>
            <a:off x="0" y="1351360"/>
            <a:ext cx="9144000" cy="0"/>
          </a:xfrm>
          <a:prstGeom prst="line">
            <a:avLst/>
          </a:prstGeom>
          <a:noFill/>
          <a:ln w="952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80" name="Line 36"/>
          <p:cNvSpPr>
            <a:spLocks noChangeShapeType="1"/>
          </p:cNvSpPr>
          <p:nvPr/>
        </p:nvSpPr>
        <p:spPr bwMode="auto">
          <a:xfrm>
            <a:off x="0" y="1922860"/>
            <a:ext cx="9144000" cy="0"/>
          </a:xfrm>
          <a:prstGeom prst="line">
            <a:avLst/>
          </a:prstGeom>
          <a:noFill/>
          <a:ln w="952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81" name="Line 37"/>
          <p:cNvSpPr>
            <a:spLocks noChangeShapeType="1"/>
          </p:cNvSpPr>
          <p:nvPr/>
        </p:nvSpPr>
        <p:spPr bwMode="auto">
          <a:xfrm>
            <a:off x="0" y="2494360"/>
            <a:ext cx="9144000" cy="0"/>
          </a:xfrm>
          <a:prstGeom prst="line">
            <a:avLst/>
          </a:prstGeom>
          <a:noFill/>
          <a:ln w="952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82" name="Line 38"/>
          <p:cNvSpPr>
            <a:spLocks noChangeShapeType="1"/>
          </p:cNvSpPr>
          <p:nvPr/>
        </p:nvSpPr>
        <p:spPr bwMode="auto">
          <a:xfrm>
            <a:off x="0" y="3069431"/>
            <a:ext cx="9144000" cy="0"/>
          </a:xfrm>
          <a:prstGeom prst="line">
            <a:avLst/>
          </a:prstGeom>
          <a:noFill/>
          <a:ln w="952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83" name="Line 39"/>
          <p:cNvSpPr>
            <a:spLocks noChangeShapeType="1"/>
          </p:cNvSpPr>
          <p:nvPr/>
        </p:nvSpPr>
        <p:spPr bwMode="auto">
          <a:xfrm>
            <a:off x="0" y="3638550"/>
            <a:ext cx="9144000" cy="0"/>
          </a:xfrm>
          <a:prstGeom prst="line">
            <a:avLst/>
          </a:prstGeom>
          <a:noFill/>
          <a:ln w="952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84" name="Line 40"/>
          <p:cNvSpPr>
            <a:spLocks noChangeShapeType="1"/>
          </p:cNvSpPr>
          <p:nvPr/>
        </p:nvSpPr>
        <p:spPr bwMode="auto">
          <a:xfrm>
            <a:off x="0" y="4211241"/>
            <a:ext cx="9144000" cy="0"/>
          </a:xfrm>
          <a:prstGeom prst="line">
            <a:avLst/>
          </a:prstGeom>
          <a:noFill/>
          <a:ln w="952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85" name="Line 41"/>
          <p:cNvSpPr>
            <a:spLocks noChangeShapeType="1"/>
          </p:cNvSpPr>
          <p:nvPr/>
        </p:nvSpPr>
        <p:spPr bwMode="auto">
          <a:xfrm>
            <a:off x="0" y="4787504"/>
            <a:ext cx="9144000" cy="0"/>
          </a:xfrm>
          <a:prstGeom prst="line">
            <a:avLst/>
          </a:prstGeom>
          <a:noFill/>
          <a:ln w="952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86" name="Line 42"/>
          <p:cNvSpPr>
            <a:spLocks noChangeShapeType="1"/>
          </p:cNvSpPr>
          <p:nvPr/>
        </p:nvSpPr>
        <p:spPr bwMode="auto">
          <a:xfrm>
            <a:off x="0" y="790575"/>
            <a:ext cx="9144000" cy="0"/>
          </a:xfrm>
          <a:prstGeom prst="line">
            <a:avLst/>
          </a:prstGeom>
          <a:noFill/>
          <a:ln w="9525">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57389" name="Picture 45" descr="map-7-nations-of-canaan_shg"/>
          <p:cNvPicPr>
            <a:picLocks noChangeAspect="1" noChangeArrowheads="1"/>
          </p:cNvPicPr>
          <p:nvPr/>
        </p:nvPicPr>
        <p:blipFill>
          <a:blip r:embed="rId3">
            <a:extLst>
              <a:ext uri="{28A0092B-C50C-407E-A947-70E740481C1C}">
                <a14:useLocalDpi xmlns:a14="http://schemas.microsoft.com/office/drawing/2010/main" val="0"/>
              </a:ext>
            </a:extLst>
          </a:blip>
          <a:srcRect l="13643" r="22896"/>
          <a:stretch>
            <a:fillRect/>
          </a:stretch>
        </p:blipFill>
        <p:spPr bwMode="auto">
          <a:xfrm>
            <a:off x="4783139" y="0"/>
            <a:ext cx="4352925" cy="5143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90" name="Text Box 46"/>
          <p:cNvSpPr txBox="1">
            <a:spLocks noChangeArrowheads="1"/>
          </p:cNvSpPr>
          <p:nvPr/>
        </p:nvSpPr>
        <p:spPr bwMode="auto">
          <a:xfrm>
            <a:off x="8075182" y="513160"/>
            <a:ext cx="877163" cy="36933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zh-TW" altLang="en-US">
                <a:solidFill>
                  <a:srgbClr val="000000"/>
                </a:solidFill>
                <a:ea typeface="SimHei" pitchFamily="49" charset="-122"/>
              </a:rPr>
              <a:t>希未人</a:t>
            </a:r>
          </a:p>
        </p:txBody>
      </p:sp>
      <p:sp>
        <p:nvSpPr>
          <p:cNvPr id="57391" name="Text Box 47"/>
          <p:cNvSpPr txBox="1">
            <a:spLocks noChangeArrowheads="1"/>
          </p:cNvSpPr>
          <p:nvPr/>
        </p:nvSpPr>
        <p:spPr bwMode="auto">
          <a:xfrm>
            <a:off x="7234278" y="1377554"/>
            <a:ext cx="1107996" cy="36933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zh-TW" altLang="en-US">
                <a:solidFill>
                  <a:srgbClr val="000000"/>
                </a:solidFill>
                <a:ea typeface="SimHei" pitchFamily="49" charset="-122"/>
              </a:rPr>
              <a:t>革迦撒人</a:t>
            </a:r>
          </a:p>
        </p:txBody>
      </p:sp>
      <p:sp>
        <p:nvSpPr>
          <p:cNvPr id="57392" name="Text Box 48"/>
          <p:cNvSpPr txBox="1">
            <a:spLocks noChangeArrowheads="1"/>
          </p:cNvSpPr>
          <p:nvPr/>
        </p:nvSpPr>
        <p:spPr bwMode="auto">
          <a:xfrm>
            <a:off x="6761203" y="2758679"/>
            <a:ext cx="1107996" cy="36933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zh-TW" altLang="en-US">
                <a:solidFill>
                  <a:srgbClr val="000000"/>
                </a:solidFill>
                <a:ea typeface="SimHei" pitchFamily="49" charset="-122"/>
              </a:rPr>
              <a:t>亞摩利人</a:t>
            </a:r>
          </a:p>
        </p:txBody>
      </p:sp>
      <p:sp>
        <p:nvSpPr>
          <p:cNvPr id="57393" name="Text Box 49"/>
          <p:cNvSpPr txBox="1">
            <a:spLocks noChangeArrowheads="1"/>
          </p:cNvSpPr>
          <p:nvPr/>
        </p:nvSpPr>
        <p:spPr bwMode="auto">
          <a:xfrm>
            <a:off x="6224628" y="3250406"/>
            <a:ext cx="1107996" cy="36933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zh-TW" altLang="en-US">
                <a:solidFill>
                  <a:srgbClr val="000000"/>
                </a:solidFill>
                <a:ea typeface="SimHei" pitchFamily="49" charset="-122"/>
              </a:rPr>
              <a:t>耶布斯人</a:t>
            </a:r>
          </a:p>
        </p:txBody>
      </p:sp>
      <p:sp>
        <p:nvSpPr>
          <p:cNvPr id="57394" name="Text Box 50"/>
          <p:cNvSpPr txBox="1">
            <a:spLocks noChangeArrowheads="1"/>
          </p:cNvSpPr>
          <p:nvPr/>
        </p:nvSpPr>
        <p:spPr bwMode="auto">
          <a:xfrm rot="-3264318">
            <a:off x="6320201" y="2026325"/>
            <a:ext cx="877163" cy="36933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zh-TW" altLang="en-US">
                <a:solidFill>
                  <a:srgbClr val="000000"/>
                </a:solidFill>
                <a:ea typeface="SimHei" pitchFamily="49" charset="-122"/>
              </a:rPr>
              <a:t>迦南人</a:t>
            </a:r>
          </a:p>
        </p:txBody>
      </p:sp>
      <p:sp>
        <p:nvSpPr>
          <p:cNvPr id="57395" name="Text Box 51"/>
          <p:cNvSpPr txBox="1">
            <a:spLocks noChangeArrowheads="1"/>
          </p:cNvSpPr>
          <p:nvPr/>
        </p:nvSpPr>
        <p:spPr bwMode="auto">
          <a:xfrm>
            <a:off x="4789528" y="3509962"/>
            <a:ext cx="1107996" cy="36933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zh-TW" altLang="en-US">
                <a:solidFill>
                  <a:srgbClr val="000000"/>
                </a:solidFill>
                <a:ea typeface="SimHei" pitchFamily="49" charset="-122"/>
              </a:rPr>
              <a:t>比利洗人</a:t>
            </a:r>
          </a:p>
        </p:txBody>
      </p:sp>
      <p:sp>
        <p:nvSpPr>
          <p:cNvPr id="57396" name="Text Box 52"/>
          <p:cNvSpPr txBox="1">
            <a:spLocks noChangeArrowheads="1"/>
          </p:cNvSpPr>
          <p:nvPr/>
        </p:nvSpPr>
        <p:spPr bwMode="auto">
          <a:xfrm rot="-2928844">
            <a:off x="5659329" y="4037291"/>
            <a:ext cx="646331" cy="36933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zh-TW" altLang="en-US">
                <a:solidFill>
                  <a:srgbClr val="000000"/>
                </a:solidFill>
                <a:ea typeface="SimHei" pitchFamily="49" charset="-122"/>
              </a:rPr>
              <a:t>赫人</a:t>
            </a:r>
          </a:p>
        </p:txBody>
      </p:sp>
      <p:sp>
        <p:nvSpPr>
          <p:cNvPr id="57397" name="Rectangle 53"/>
          <p:cNvSpPr>
            <a:spLocks noChangeArrowheads="1"/>
          </p:cNvSpPr>
          <p:nvPr/>
        </p:nvSpPr>
        <p:spPr bwMode="auto">
          <a:xfrm>
            <a:off x="1979614" y="246460"/>
            <a:ext cx="2746375" cy="511969"/>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7398" name="Rectangle 54"/>
          <p:cNvSpPr>
            <a:spLocks noChangeArrowheads="1"/>
          </p:cNvSpPr>
          <p:nvPr/>
        </p:nvSpPr>
        <p:spPr bwMode="auto">
          <a:xfrm>
            <a:off x="2228850" y="254943"/>
            <a:ext cx="2339102" cy="461665"/>
          </a:xfrm>
          <a:prstGeom prst="rect">
            <a:avLst/>
          </a:prstGeom>
          <a:noFill/>
          <a:ln>
            <a:noFill/>
          </a:ln>
          <a:effectLst/>
          <a:extLst>
            <a:ext uri="{909E8E84-426E-40DD-AFC4-6F175D3DCCD1}">
              <a14:hiddenFill xmlns:a14="http://schemas.microsoft.com/office/drawing/2010/main">
                <a:solidFill>
                  <a:srgbClr val="5F5F5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zh-TW" altLang="en-US" sz="2400">
                <a:solidFill>
                  <a:srgbClr val="FFFFFF"/>
                </a:solidFill>
                <a:latin typeface="SimHei" pitchFamily="49" charset="-122"/>
                <a:ea typeface="SimHei" pitchFamily="49" charset="-122"/>
              </a:rPr>
              <a:t>原文字義、字根</a:t>
            </a:r>
          </a:p>
        </p:txBody>
      </p:sp>
      <p:sp>
        <p:nvSpPr>
          <p:cNvPr id="44" name="Text Box 47"/>
          <p:cNvSpPr txBox="1">
            <a:spLocks noChangeArrowheads="1"/>
          </p:cNvSpPr>
          <p:nvPr/>
        </p:nvSpPr>
        <p:spPr bwMode="auto">
          <a:xfrm>
            <a:off x="8189482" y="2978774"/>
            <a:ext cx="877163" cy="369332"/>
          </a:xfrm>
          <a:prstGeom prst="rect">
            <a:avLst/>
          </a:prstGeom>
          <a:solidFill>
            <a:schemeClr val="accent3">
              <a:lumMod val="85000"/>
            </a:schemeClr>
          </a:solidFill>
          <a:ln w="9525">
            <a:solidFill>
              <a:schemeClr val="tx1"/>
            </a:solidFill>
            <a:miter lim="800000"/>
            <a:headEnd/>
            <a:tailEnd/>
          </a:ln>
          <a:effectLst/>
        </p:spPr>
        <p:txBody>
          <a:bodyPr wrap="none">
            <a:spAutoFit/>
          </a:bodyPr>
          <a:lstStyle/>
          <a:p>
            <a:pPr algn="ctr" fontAlgn="base">
              <a:spcBef>
                <a:spcPct val="0"/>
              </a:spcBef>
              <a:spcAft>
                <a:spcPct val="0"/>
              </a:spcAft>
            </a:pPr>
            <a:r>
              <a:rPr lang="zh-TW" altLang="en-US" dirty="0">
                <a:solidFill>
                  <a:srgbClr val="000000"/>
                </a:solidFill>
                <a:ea typeface="SimHei" pitchFamily="49" charset="-122"/>
              </a:rPr>
              <a:t>亞捫人</a:t>
            </a:r>
          </a:p>
        </p:txBody>
      </p:sp>
      <p:sp>
        <p:nvSpPr>
          <p:cNvPr id="45" name="Text Box 47"/>
          <p:cNvSpPr txBox="1">
            <a:spLocks noChangeArrowheads="1"/>
          </p:cNvSpPr>
          <p:nvPr/>
        </p:nvSpPr>
        <p:spPr bwMode="auto">
          <a:xfrm>
            <a:off x="8207988" y="3806862"/>
            <a:ext cx="877163" cy="369332"/>
          </a:xfrm>
          <a:prstGeom prst="rect">
            <a:avLst/>
          </a:prstGeom>
          <a:solidFill>
            <a:schemeClr val="accent3">
              <a:lumMod val="85000"/>
            </a:schemeClr>
          </a:solidFill>
          <a:ln w="9525">
            <a:solidFill>
              <a:schemeClr val="tx1"/>
            </a:solidFill>
            <a:miter lim="800000"/>
            <a:headEnd/>
            <a:tailEnd/>
          </a:ln>
          <a:effectLst/>
        </p:spPr>
        <p:txBody>
          <a:bodyPr wrap="none">
            <a:spAutoFit/>
          </a:bodyPr>
          <a:lstStyle/>
          <a:p>
            <a:pPr algn="ctr" fontAlgn="base">
              <a:spcBef>
                <a:spcPct val="0"/>
              </a:spcBef>
              <a:spcAft>
                <a:spcPct val="0"/>
              </a:spcAft>
            </a:pPr>
            <a:r>
              <a:rPr lang="zh-TW" altLang="en-US" dirty="0">
                <a:solidFill>
                  <a:srgbClr val="000000"/>
                </a:solidFill>
                <a:ea typeface="SimHei" pitchFamily="49" charset="-122"/>
              </a:rPr>
              <a:t>摩押人</a:t>
            </a:r>
          </a:p>
        </p:txBody>
      </p:sp>
      <p:sp>
        <p:nvSpPr>
          <p:cNvPr id="46" name="Text Box 47"/>
          <p:cNvSpPr txBox="1">
            <a:spLocks noChangeArrowheads="1"/>
          </p:cNvSpPr>
          <p:nvPr/>
        </p:nvSpPr>
        <p:spPr bwMode="auto">
          <a:xfrm>
            <a:off x="7332664" y="4670147"/>
            <a:ext cx="877163" cy="369332"/>
          </a:xfrm>
          <a:prstGeom prst="rect">
            <a:avLst/>
          </a:prstGeom>
          <a:solidFill>
            <a:schemeClr val="accent3">
              <a:lumMod val="85000"/>
            </a:schemeClr>
          </a:solidFill>
          <a:ln w="9525">
            <a:solidFill>
              <a:schemeClr val="tx1"/>
            </a:solidFill>
            <a:miter lim="800000"/>
            <a:headEnd/>
            <a:tailEnd/>
          </a:ln>
          <a:effectLst/>
        </p:spPr>
        <p:txBody>
          <a:bodyPr wrap="none">
            <a:spAutoFit/>
          </a:bodyPr>
          <a:lstStyle/>
          <a:p>
            <a:pPr algn="ctr" fontAlgn="base">
              <a:spcBef>
                <a:spcPct val="0"/>
              </a:spcBef>
              <a:spcAft>
                <a:spcPct val="0"/>
              </a:spcAft>
            </a:pPr>
            <a:r>
              <a:rPr lang="zh-TW" altLang="en-US" dirty="0">
                <a:solidFill>
                  <a:srgbClr val="000000"/>
                </a:solidFill>
                <a:ea typeface="SimHei" pitchFamily="49" charset="-122"/>
              </a:rPr>
              <a:t>以東人</a:t>
            </a:r>
          </a:p>
        </p:txBody>
      </p:sp>
      <p:sp>
        <p:nvSpPr>
          <p:cNvPr id="47" name="Text Box 47"/>
          <p:cNvSpPr txBox="1">
            <a:spLocks noChangeArrowheads="1"/>
          </p:cNvSpPr>
          <p:nvPr/>
        </p:nvSpPr>
        <p:spPr bwMode="auto">
          <a:xfrm>
            <a:off x="8244274" y="4869525"/>
            <a:ext cx="877163" cy="369332"/>
          </a:xfrm>
          <a:prstGeom prst="rect">
            <a:avLst/>
          </a:prstGeom>
          <a:solidFill>
            <a:srgbClr val="92D050"/>
          </a:solidFill>
          <a:ln w="9525">
            <a:solidFill>
              <a:schemeClr val="tx1"/>
            </a:solidFill>
            <a:miter lim="800000"/>
            <a:headEnd/>
            <a:tailEnd/>
          </a:ln>
          <a:effectLst/>
        </p:spPr>
        <p:txBody>
          <a:bodyPr wrap="none">
            <a:spAutoFit/>
          </a:bodyPr>
          <a:lstStyle/>
          <a:p>
            <a:pPr algn="ctr" fontAlgn="base">
              <a:spcBef>
                <a:spcPct val="0"/>
              </a:spcBef>
              <a:spcAft>
                <a:spcPct val="0"/>
              </a:spcAft>
            </a:pPr>
            <a:r>
              <a:rPr lang="zh-TW" altLang="en-US" dirty="0">
                <a:solidFill>
                  <a:srgbClr val="000000"/>
                </a:solidFill>
                <a:ea typeface="SimHei" pitchFamily="49" charset="-122"/>
              </a:rPr>
              <a:t>米甸人</a:t>
            </a:r>
          </a:p>
        </p:txBody>
      </p:sp>
    </p:spTree>
    <p:extLst>
      <p:ext uri="{BB962C8B-B14F-4D97-AF65-F5344CB8AC3E}">
        <p14:creationId xmlns:p14="http://schemas.microsoft.com/office/powerpoint/2010/main" val="32876555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l"/>
            <a:r>
              <a:rPr lang="zh-TW" altLang="en-US" sz="6200" dirty="0">
                <a:solidFill>
                  <a:schemeClr val="accent1">
                    <a:lumMod val="75000"/>
                  </a:schemeClr>
                </a:solidFill>
                <a:latin typeface="Arial Unicode MS" pitchFamily="34" charset="-120"/>
                <a:ea typeface="Arial Unicode MS" pitchFamily="34" charset="-120"/>
                <a:cs typeface="Arial Unicode MS" pitchFamily="34" charset="-120"/>
              </a:rPr>
              <a:t>猶大</a:t>
            </a:r>
            <a:r>
              <a:rPr lang="en-US" altLang="zh-TW" sz="6200" dirty="0">
                <a:solidFill>
                  <a:schemeClr val="accent1">
                    <a:lumMod val="75000"/>
                  </a:schemeClr>
                </a:solidFill>
                <a:latin typeface="Arial Unicode MS" pitchFamily="34" charset="-120"/>
                <a:ea typeface="Arial Unicode MS" pitchFamily="34" charset="-120"/>
                <a:cs typeface="Arial Unicode MS" pitchFamily="34" charset="-120"/>
              </a:rPr>
              <a:t>/</a:t>
            </a:r>
            <a:r>
              <a:rPr lang="zh-TW" altLang="en-US" sz="6200" dirty="0">
                <a:solidFill>
                  <a:schemeClr val="accent1">
                    <a:lumMod val="75000"/>
                  </a:schemeClr>
                </a:solidFill>
                <a:latin typeface="Arial Unicode MS" pitchFamily="34" charset="-120"/>
                <a:ea typeface="Arial Unicode MS" pitchFamily="34" charset="-120"/>
                <a:cs typeface="Arial Unicode MS" pitchFamily="34" charset="-120"/>
              </a:rPr>
              <a:t>以色列</a:t>
            </a:r>
            <a:r>
              <a:rPr lang="en-US" altLang="zh-TW" sz="6200" dirty="0">
                <a:solidFill>
                  <a:schemeClr val="accent1">
                    <a:lumMod val="75000"/>
                  </a:schemeClr>
                </a:solidFill>
                <a:latin typeface="Arial Unicode MS" pitchFamily="34" charset="-120"/>
                <a:ea typeface="Arial Unicode MS" pitchFamily="34" charset="-120"/>
                <a:cs typeface="Arial Unicode MS" pitchFamily="34" charset="-120"/>
              </a:rPr>
              <a:t/>
            </a:r>
            <a:br>
              <a:rPr lang="en-US" altLang="zh-TW" sz="6200" dirty="0">
                <a:solidFill>
                  <a:schemeClr val="accent1">
                    <a:lumMod val="75000"/>
                  </a:schemeClr>
                </a:solidFill>
                <a:latin typeface="Arial Unicode MS" pitchFamily="34" charset="-120"/>
                <a:ea typeface="Arial Unicode MS" pitchFamily="34" charset="-120"/>
                <a:cs typeface="Arial Unicode MS" pitchFamily="34" charset="-120"/>
              </a:rPr>
            </a:br>
            <a:r>
              <a:rPr lang="zh-TW" altLang="en-US" sz="6200" dirty="0">
                <a:solidFill>
                  <a:schemeClr val="accent1">
                    <a:lumMod val="75000"/>
                  </a:schemeClr>
                </a:solidFill>
                <a:latin typeface="Arial Unicode MS" pitchFamily="34" charset="-120"/>
                <a:ea typeface="Arial Unicode MS" pitchFamily="34" charset="-120"/>
                <a:cs typeface="Arial Unicode MS" pitchFamily="34" charset="-120"/>
              </a:rPr>
              <a:t>週邊國家</a:t>
            </a:r>
            <a:endParaRPr lang="zh-HK" altLang="en-US" sz="62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19872" y="1108"/>
            <a:ext cx="5724128" cy="5118176"/>
          </a:xfrm>
        </p:spPr>
      </p:pic>
    </p:spTree>
    <p:extLst>
      <p:ext uri="{BB962C8B-B14F-4D97-AF65-F5344CB8AC3E}">
        <p14:creationId xmlns:p14="http://schemas.microsoft.com/office/powerpoint/2010/main" val="698559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TW" altLang="en-US" dirty="0"/>
              <a:t>腓尼基人</a:t>
            </a:r>
            <a:endParaRPr lang="zh-HK" altLang="en-US" dirty="0"/>
          </a:p>
        </p:txBody>
      </p:sp>
      <p:pic>
        <p:nvPicPr>
          <p:cNvPr id="4" name="内容占位符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8575" y="2040981"/>
            <a:ext cx="3200400" cy="1802106"/>
          </a:xfrm>
        </p:spPr>
      </p:pic>
      <p:pic>
        <p:nvPicPr>
          <p:cNvPr id="6" name="内容占位符 5"/>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179512" y="1113589"/>
            <a:ext cx="4038600" cy="1118801"/>
          </a:xfr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1" y="3783179"/>
            <a:ext cx="2256681" cy="112758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6984" y="458829"/>
            <a:ext cx="3857016" cy="3348372"/>
          </a:xfrm>
          <a:prstGeom prst="rect">
            <a:avLst/>
          </a:prstGeom>
        </p:spPr>
      </p:pic>
    </p:spTree>
    <p:extLst>
      <p:ext uri="{BB962C8B-B14F-4D97-AF65-F5344CB8AC3E}">
        <p14:creationId xmlns:p14="http://schemas.microsoft.com/office/powerpoint/2010/main" val="2699098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latin typeface="Arial Unicode MS" pitchFamily="34" charset="-120"/>
                <a:ea typeface="Arial Unicode MS" pitchFamily="34" charset="-120"/>
                <a:cs typeface="Arial Unicode MS" pitchFamily="34" charset="-120"/>
              </a:rPr>
              <a:t>新月沃土</a:t>
            </a:r>
            <a:endParaRPr lang="zh-HK" altLang="en-US" dirty="0">
              <a:latin typeface="Arial Unicode MS" pitchFamily="34" charset="-120"/>
              <a:ea typeface="Arial Unicode MS" pitchFamily="34" charset="-120"/>
              <a:cs typeface="Arial Unicode MS" pitchFamily="34" charset="-120"/>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1329612"/>
            <a:ext cx="7776864" cy="3517816"/>
          </a:xfrm>
        </p:spPr>
      </p:pic>
    </p:spTree>
    <p:extLst>
      <p:ext uri="{BB962C8B-B14F-4D97-AF65-F5344CB8AC3E}">
        <p14:creationId xmlns:p14="http://schemas.microsoft.com/office/powerpoint/2010/main" val="2138738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540310" y="90897"/>
            <a:ext cx="8229600" cy="857250"/>
          </a:xfrm>
        </p:spPr>
        <p:txBody>
          <a:bodyPr/>
          <a:lstStyle/>
          <a:p>
            <a:pPr algn="r"/>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文字</a:t>
            </a:r>
            <a:endParaRPr lang="zh-HK" altLang="en-US" dirty="0"/>
          </a:p>
        </p:txBody>
      </p:sp>
      <p:pic>
        <p:nvPicPr>
          <p:cNvPr id="9" name="内容占位符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52" y="720237"/>
            <a:ext cx="9161452" cy="4423264"/>
          </a:xfrm>
        </p:spPr>
      </p:pic>
      <p:pic>
        <p:nvPicPr>
          <p:cNvPr id="10"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3705876"/>
            <a:ext cx="2613734" cy="1308162"/>
          </a:xfrm>
          <a:prstGeom prst="rect">
            <a:avLst/>
          </a:prstGeom>
        </p:spPr>
      </p:pic>
      <p:pic>
        <p:nvPicPr>
          <p:cNvPr id="11" name="Content Placeholder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2" y="3231039"/>
            <a:ext cx="1759465" cy="1912462"/>
          </a:xfrm>
          <a:prstGeom prst="rect">
            <a:avLst/>
          </a:prstGeom>
        </p:spPr>
      </p:pic>
      <p:pic>
        <p:nvPicPr>
          <p:cNvPr id="12"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632" y="519523"/>
            <a:ext cx="3882998" cy="1747349"/>
          </a:xfrm>
          <a:prstGeom prst="rect">
            <a:avLst/>
          </a:prstGeom>
        </p:spPr>
      </p:pic>
    </p:spTree>
    <p:extLst>
      <p:ext uri="{BB962C8B-B14F-4D97-AF65-F5344CB8AC3E}">
        <p14:creationId xmlns:p14="http://schemas.microsoft.com/office/powerpoint/2010/main" val="85563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TW" altLang="en-US" dirty="0">
                <a:latin typeface="Arial Unicode MS" pitchFamily="34" charset="-120"/>
                <a:ea typeface="Arial Unicode MS" pitchFamily="34" charset="-120"/>
                <a:cs typeface="Arial Unicode MS" pitchFamily="34" charset="-120"/>
              </a:rPr>
              <a:t>字母演進</a:t>
            </a:r>
            <a:endParaRPr lang="zh-HK" altLang="en-US" dirty="0">
              <a:latin typeface="Arial Unicode MS" pitchFamily="34" charset="-120"/>
              <a:ea typeface="Arial Unicode MS" pitchFamily="34" charset="-120"/>
              <a:cs typeface="Arial Unicode MS" pitchFamily="34" charset="-120"/>
            </a:endParaRPr>
          </a:p>
        </p:txBody>
      </p:sp>
      <p:pic>
        <p:nvPicPr>
          <p:cNvPr id="14" name="内容占位符 1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537" y="843558"/>
            <a:ext cx="8208913" cy="4104456"/>
          </a:xfrm>
        </p:spPr>
      </p:pic>
    </p:spTree>
    <p:extLst>
      <p:ext uri="{BB962C8B-B14F-4D97-AF65-F5344CB8AC3E}">
        <p14:creationId xmlns:p14="http://schemas.microsoft.com/office/powerpoint/2010/main" val="1483133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356" y="0"/>
            <a:ext cx="9183357" cy="5165639"/>
          </a:xfrm>
        </p:spPr>
      </p:pic>
    </p:spTree>
    <p:extLst>
      <p:ext uri="{BB962C8B-B14F-4D97-AF65-F5344CB8AC3E}">
        <p14:creationId xmlns:p14="http://schemas.microsoft.com/office/powerpoint/2010/main" val="3265008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HK" altLang="en-US"/>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21413"/>
            <a:ext cx="9143999" cy="5148875"/>
          </a:xfrm>
        </p:spPr>
      </p:pic>
    </p:spTree>
    <p:extLst>
      <p:ext uri="{BB962C8B-B14F-4D97-AF65-F5344CB8AC3E}">
        <p14:creationId xmlns:p14="http://schemas.microsoft.com/office/powerpoint/2010/main" val="1782510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674" y="357504"/>
            <a:ext cx="6965245" cy="901864"/>
          </a:xfrm>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希伯來文與亞蘭文</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211" y="1065898"/>
            <a:ext cx="8680171" cy="2700300"/>
          </a:xfrm>
        </p:spPr>
      </p:pic>
      <p:sp>
        <p:nvSpPr>
          <p:cNvPr id="11" name="TextBox 10"/>
          <p:cNvSpPr txBox="1"/>
          <p:nvPr/>
        </p:nvSpPr>
        <p:spPr>
          <a:xfrm>
            <a:off x="422725" y="3435846"/>
            <a:ext cx="8136904" cy="1754326"/>
          </a:xfrm>
          <a:prstGeom prst="rect">
            <a:avLst/>
          </a:prstGeom>
          <a:noFill/>
        </p:spPr>
        <p:txBody>
          <a:bodyPr wrap="square" rtlCol="0">
            <a:spAutoFit/>
          </a:bodyPr>
          <a:lstStyle/>
          <a:p>
            <a:r>
              <a:rPr lang="zh-TW" altLang="en-US" sz="3600" dirty="0">
                <a:latin typeface="Arial Unicode MS" pitchFamily="34" charset="-120"/>
                <a:ea typeface="Arial Unicode MS" pitchFamily="34" charset="-120"/>
                <a:cs typeface="Arial Unicode MS" pitchFamily="34" charset="-120"/>
              </a:rPr>
              <a:t>創三一</a:t>
            </a:r>
            <a:r>
              <a:rPr lang="en-US" altLang="zh-TW" sz="3600" dirty="0">
                <a:latin typeface="Arial Unicode MS" pitchFamily="34" charset="-120"/>
                <a:ea typeface="Arial Unicode MS" pitchFamily="34" charset="-120"/>
                <a:cs typeface="Arial Unicode MS" pitchFamily="34" charset="-120"/>
              </a:rPr>
              <a:t>47, </a:t>
            </a:r>
            <a:r>
              <a:rPr lang="zh-TW" altLang="en-US" sz="3600" dirty="0">
                <a:latin typeface="Arial Unicode MS" pitchFamily="34" charset="-120"/>
                <a:ea typeface="Arial Unicode MS" pitchFamily="34" charset="-120"/>
                <a:cs typeface="Arial Unicode MS" pitchFamily="34" charset="-120"/>
              </a:rPr>
              <a:t>拉四</a:t>
            </a:r>
            <a:r>
              <a:rPr lang="en-US" altLang="zh-TW" sz="3600" dirty="0">
                <a:latin typeface="Arial Unicode MS" pitchFamily="34" charset="-120"/>
                <a:ea typeface="Arial Unicode MS" pitchFamily="34" charset="-120"/>
                <a:cs typeface="Arial Unicode MS" pitchFamily="34" charset="-120"/>
              </a:rPr>
              <a:t>8-</a:t>
            </a:r>
            <a:r>
              <a:rPr lang="zh-TW" altLang="en-US" sz="3600" dirty="0">
                <a:latin typeface="Arial Unicode MS" pitchFamily="34" charset="-120"/>
                <a:ea typeface="Arial Unicode MS" pitchFamily="34" charset="-120"/>
                <a:cs typeface="Arial Unicode MS" pitchFamily="34" charset="-120"/>
              </a:rPr>
              <a:t>六</a:t>
            </a:r>
            <a:r>
              <a:rPr lang="en-US" altLang="zh-TW" sz="3600" dirty="0">
                <a:latin typeface="Arial Unicode MS" pitchFamily="34" charset="-120"/>
                <a:ea typeface="Arial Unicode MS" pitchFamily="34" charset="-120"/>
                <a:cs typeface="Arial Unicode MS" pitchFamily="34" charset="-120"/>
              </a:rPr>
              <a:t>18, </a:t>
            </a:r>
            <a:r>
              <a:rPr lang="zh-TW" altLang="en-US" sz="3600" dirty="0">
                <a:latin typeface="Arial Unicode MS" pitchFamily="34" charset="-120"/>
                <a:ea typeface="Arial Unicode MS" pitchFamily="34" charset="-120"/>
                <a:cs typeface="Arial Unicode MS" pitchFamily="34" charset="-120"/>
              </a:rPr>
              <a:t>七</a:t>
            </a:r>
            <a:r>
              <a:rPr lang="en-US" altLang="zh-TW" sz="3600" dirty="0">
                <a:latin typeface="Arial Unicode MS" pitchFamily="34" charset="-120"/>
                <a:ea typeface="Arial Unicode MS" pitchFamily="34" charset="-120"/>
                <a:cs typeface="Arial Unicode MS" pitchFamily="34" charset="-120"/>
              </a:rPr>
              <a:t>12-26, </a:t>
            </a:r>
            <a:r>
              <a:rPr lang="zh-TW" altLang="en-US" sz="3600" dirty="0">
                <a:latin typeface="Arial Unicode MS" pitchFamily="34" charset="-120"/>
                <a:ea typeface="Arial Unicode MS" pitchFamily="34" charset="-120"/>
                <a:cs typeface="Arial Unicode MS" pitchFamily="34" charset="-120"/>
              </a:rPr>
              <a:t>耶十</a:t>
            </a:r>
            <a:r>
              <a:rPr lang="en-US" altLang="zh-TW" sz="3600" dirty="0">
                <a:latin typeface="Arial Unicode MS" pitchFamily="34" charset="-120"/>
                <a:ea typeface="Arial Unicode MS" pitchFamily="34" charset="-120"/>
                <a:cs typeface="Arial Unicode MS" pitchFamily="34" charset="-120"/>
              </a:rPr>
              <a:t>11, </a:t>
            </a:r>
            <a:r>
              <a:rPr lang="zh-TW" altLang="en-US" sz="3600" dirty="0">
                <a:latin typeface="Arial Unicode MS" pitchFamily="34" charset="-120"/>
                <a:ea typeface="Arial Unicode MS" pitchFamily="34" charset="-120"/>
                <a:cs typeface="Arial Unicode MS" pitchFamily="34" charset="-120"/>
              </a:rPr>
              <a:t>但二</a:t>
            </a:r>
            <a:r>
              <a:rPr lang="en-US" altLang="zh-TW" sz="3600" dirty="0">
                <a:latin typeface="Arial Unicode MS" pitchFamily="34" charset="-120"/>
                <a:ea typeface="Arial Unicode MS" pitchFamily="34" charset="-120"/>
                <a:cs typeface="Arial Unicode MS" pitchFamily="34" charset="-120"/>
              </a:rPr>
              <a:t>7-</a:t>
            </a:r>
            <a:r>
              <a:rPr lang="zh-TW" altLang="en-US" sz="3600" dirty="0">
                <a:latin typeface="Arial Unicode MS" pitchFamily="34" charset="-120"/>
                <a:ea typeface="Arial Unicode MS" pitchFamily="34" charset="-120"/>
                <a:cs typeface="Arial Unicode MS" pitchFamily="34" charset="-120"/>
              </a:rPr>
              <a:t>七</a:t>
            </a:r>
            <a:r>
              <a:rPr lang="en-US" altLang="zh-TW" sz="3600" dirty="0">
                <a:latin typeface="Arial Unicode MS" pitchFamily="34" charset="-120"/>
                <a:ea typeface="Arial Unicode MS" pitchFamily="34" charset="-120"/>
                <a:cs typeface="Arial Unicode MS" pitchFamily="34" charset="-120"/>
              </a:rPr>
              <a:t>28, </a:t>
            </a:r>
            <a:r>
              <a:rPr lang="zh-TW" altLang="en-US" sz="3600" dirty="0">
                <a:latin typeface="Arial Unicode MS" pitchFamily="34" charset="-120"/>
                <a:ea typeface="Arial Unicode MS" pitchFamily="34" charset="-120"/>
                <a:cs typeface="Arial Unicode MS" pitchFamily="34" charset="-120"/>
              </a:rPr>
              <a:t>耶穌最後一句</a:t>
            </a:r>
            <a:r>
              <a:rPr lang="en-US" altLang="zh-TW" sz="3600" dirty="0">
                <a:latin typeface="Arial Unicode MS" pitchFamily="34" charset="-120"/>
                <a:ea typeface="Arial Unicode MS" pitchFamily="34" charset="-120"/>
                <a:cs typeface="Arial Unicode MS" pitchFamily="34" charset="-120"/>
              </a:rPr>
              <a:t>, </a:t>
            </a:r>
            <a:r>
              <a:rPr lang="zh-TW" altLang="en-US" sz="3600" dirty="0">
                <a:latin typeface="Arial Unicode MS" pitchFamily="34" charset="-120"/>
                <a:ea typeface="Arial Unicode MS" pitchFamily="34" charset="-120"/>
                <a:cs typeface="Arial Unicode MS" pitchFamily="34" charset="-120"/>
              </a:rPr>
              <a:t>以利</a:t>
            </a:r>
            <a:r>
              <a:rPr lang="en-US" altLang="zh-TW" sz="3600" dirty="0">
                <a:latin typeface="Arial Unicode MS" pitchFamily="34" charset="-120"/>
                <a:ea typeface="Arial Unicode MS" pitchFamily="34" charset="-120"/>
                <a:cs typeface="Arial Unicode MS" pitchFamily="34" charset="-120"/>
              </a:rPr>
              <a:t>,</a:t>
            </a:r>
            <a:r>
              <a:rPr lang="zh-TW" altLang="en-US" sz="3600" dirty="0">
                <a:latin typeface="Arial Unicode MS" pitchFamily="34" charset="-120"/>
                <a:ea typeface="Arial Unicode MS" pitchFamily="34" charset="-120"/>
                <a:cs typeface="Arial Unicode MS" pitchFamily="34" charset="-120"/>
              </a:rPr>
              <a:t>以利，都是用亞蘭文寫。</a:t>
            </a:r>
            <a:endParaRPr lang="zh-HK" altLang="en-US" sz="3600" dirty="0">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1320274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5" y="303498"/>
            <a:ext cx="6965245" cy="901864"/>
          </a:xfrm>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非利士地</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601" y="1065012"/>
            <a:ext cx="7253105" cy="4079872"/>
          </a:xfrm>
        </p:spPr>
      </p:pic>
    </p:spTree>
    <p:extLst>
      <p:ext uri="{BB962C8B-B14F-4D97-AF65-F5344CB8AC3E}">
        <p14:creationId xmlns:p14="http://schemas.microsoft.com/office/powerpoint/2010/main" val="2770224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非利士人</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59266" y="1589485"/>
            <a:ext cx="4804833" cy="2702719"/>
          </a:xfrm>
        </p:spPr>
      </p:pic>
    </p:spTree>
    <p:extLst>
      <p:ext uri="{BB962C8B-B14F-4D97-AF65-F5344CB8AC3E}">
        <p14:creationId xmlns:p14="http://schemas.microsoft.com/office/powerpoint/2010/main" val="2088686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迦南宗教</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9" name="内容占位符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9592" y="1491630"/>
            <a:ext cx="7554964" cy="2862318"/>
          </a:xfrm>
        </p:spPr>
      </p:pic>
      <p:sp>
        <p:nvSpPr>
          <p:cNvPr id="5" name="Text Placeholder 4"/>
          <p:cNvSpPr>
            <a:spLocks noGrp="1"/>
          </p:cNvSpPr>
          <p:nvPr>
            <p:ph type="body" idx="4294967295"/>
          </p:nvPr>
        </p:nvSpPr>
        <p:spPr>
          <a:xfrm>
            <a:off x="1475656" y="1275607"/>
            <a:ext cx="4040188" cy="479822"/>
          </a:xfrm>
        </p:spPr>
        <p:txBody>
          <a:bodyPr/>
          <a:lstStyle/>
          <a:p>
            <a:r>
              <a:rPr lang="en-US" altLang="zh-TW" dirty="0"/>
              <a:t>EL</a:t>
            </a:r>
            <a:r>
              <a:rPr lang="zh-TW" altLang="en-US" dirty="0"/>
              <a:t>伊勒</a:t>
            </a:r>
            <a:endParaRPr lang="zh-HK" altLang="en-US" dirty="0"/>
          </a:p>
        </p:txBody>
      </p:sp>
    </p:spTree>
    <p:extLst>
      <p:ext uri="{BB962C8B-B14F-4D97-AF65-F5344CB8AC3E}">
        <p14:creationId xmlns:p14="http://schemas.microsoft.com/office/powerpoint/2010/main" val="3819880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迦南宗教</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Text Placeholder 2"/>
          <p:cNvSpPr>
            <a:spLocks noGrp="1"/>
          </p:cNvSpPr>
          <p:nvPr>
            <p:ph type="body" idx="1"/>
          </p:nvPr>
        </p:nvSpPr>
        <p:spPr>
          <a:xfrm>
            <a:off x="1331641" y="951570"/>
            <a:ext cx="2939521" cy="615156"/>
          </a:xfrm>
        </p:spPr>
        <p:txBody>
          <a:bodyPr/>
          <a:lstStyle/>
          <a:p>
            <a:r>
              <a:rPr lang="en-US" altLang="zh-TW" dirty="0"/>
              <a:t>Baal </a:t>
            </a:r>
            <a:r>
              <a:rPr lang="zh-TW" altLang="en-US" dirty="0"/>
              <a:t>巴力</a:t>
            </a:r>
            <a:endParaRPr lang="zh-HK" altLang="en-US" dirty="0"/>
          </a:p>
        </p:txBody>
      </p:sp>
      <p:sp>
        <p:nvSpPr>
          <p:cNvPr id="5" name="Text Placeholder 4"/>
          <p:cNvSpPr>
            <a:spLocks noGrp="1"/>
          </p:cNvSpPr>
          <p:nvPr>
            <p:ph type="body" sz="quarter" idx="3"/>
          </p:nvPr>
        </p:nvSpPr>
        <p:spPr>
          <a:xfrm>
            <a:off x="4645026" y="1151335"/>
            <a:ext cx="4319463" cy="479822"/>
          </a:xfrm>
        </p:spPr>
        <p:txBody>
          <a:bodyPr>
            <a:normAutofit/>
          </a:bodyPr>
          <a:lstStyle/>
          <a:p>
            <a:r>
              <a:rPr lang="en-US" altLang="zh-HK" dirty="0" err="1"/>
              <a:t>Asherah</a:t>
            </a:r>
            <a:r>
              <a:rPr lang="zh-TW" altLang="en-US" dirty="0"/>
              <a:t>亞舍拉</a:t>
            </a:r>
            <a:r>
              <a:rPr lang="en-US" altLang="zh-HK" dirty="0"/>
              <a:t>/ Astarte</a:t>
            </a:r>
            <a:r>
              <a:rPr lang="zh-TW" altLang="en-US" dirty="0"/>
              <a:t>亞斯他錄</a:t>
            </a:r>
            <a:endParaRPr lang="zh-HK" altLang="en-US" dirty="0"/>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31640" y="1653648"/>
            <a:ext cx="5483580" cy="3084514"/>
          </a:xfrm>
        </p:spPr>
      </p:pic>
      <p:pic>
        <p:nvPicPr>
          <p:cNvPr id="8" name="Content Placeholder 7"/>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5364088" y="1707654"/>
            <a:ext cx="3024336" cy="3024336"/>
          </a:xfrm>
        </p:spPr>
      </p:pic>
    </p:spTree>
    <p:extLst>
      <p:ext uri="{BB962C8B-B14F-4D97-AF65-F5344CB8AC3E}">
        <p14:creationId xmlns:p14="http://schemas.microsoft.com/office/powerpoint/2010/main" val="3887926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迦南宗教</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Text Placeholder 2"/>
          <p:cNvSpPr>
            <a:spLocks noGrp="1"/>
          </p:cNvSpPr>
          <p:nvPr>
            <p:ph type="body" idx="1"/>
          </p:nvPr>
        </p:nvSpPr>
        <p:spPr>
          <a:xfrm>
            <a:off x="539552" y="897564"/>
            <a:ext cx="4040188" cy="479822"/>
          </a:xfrm>
        </p:spPr>
        <p:txBody>
          <a:bodyPr/>
          <a:lstStyle/>
          <a:p>
            <a:r>
              <a:rPr lang="en-US" altLang="zh-HK" dirty="0"/>
              <a:t>DAGON </a:t>
            </a:r>
            <a:r>
              <a:rPr lang="zh-TW" altLang="en-US" dirty="0"/>
              <a:t>大袞</a:t>
            </a:r>
            <a:endParaRPr lang="zh-HK" altLang="en-US" dirty="0"/>
          </a:p>
        </p:txBody>
      </p:sp>
      <p:sp>
        <p:nvSpPr>
          <p:cNvPr id="5" name="Text Placeholder 4"/>
          <p:cNvSpPr>
            <a:spLocks noGrp="1"/>
          </p:cNvSpPr>
          <p:nvPr>
            <p:ph type="body" sz="quarter" idx="3"/>
          </p:nvPr>
        </p:nvSpPr>
        <p:spPr>
          <a:xfrm>
            <a:off x="4644009" y="897564"/>
            <a:ext cx="4041775" cy="479822"/>
          </a:xfrm>
        </p:spPr>
        <p:txBody>
          <a:bodyPr/>
          <a:lstStyle/>
          <a:p>
            <a:r>
              <a:rPr lang="en-US" altLang="zh-HK" dirty="0"/>
              <a:t>RESHEF </a:t>
            </a:r>
            <a:r>
              <a:rPr lang="zh-TW" altLang="en-US" dirty="0"/>
              <a:t>拉謝</a:t>
            </a:r>
            <a:endParaRPr lang="zh-HK" altLang="en-US" dirty="0"/>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7545" y="1545636"/>
            <a:ext cx="5764187" cy="2754306"/>
          </a:xfrm>
        </p:spPr>
      </p:pic>
      <p:pic>
        <p:nvPicPr>
          <p:cNvPr id="8" name="Content Placeholder 7"/>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6156177" y="1545636"/>
            <a:ext cx="2269187" cy="2963466"/>
          </a:xfrm>
        </p:spPr>
      </p:pic>
    </p:spTree>
    <p:extLst>
      <p:ext uri="{BB962C8B-B14F-4D97-AF65-F5344CB8AC3E}">
        <p14:creationId xmlns:p14="http://schemas.microsoft.com/office/powerpoint/2010/main" val="2104393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latin typeface="Arial Unicode MS" pitchFamily="34" charset="-120"/>
                <a:ea typeface="Arial Unicode MS" pitchFamily="34" charset="-120"/>
                <a:cs typeface="Arial Unicode MS" pitchFamily="34" charset="-120"/>
              </a:rPr>
              <a:t>古代的超級公路</a:t>
            </a:r>
            <a:endParaRPr lang="zh-HK" altLang="en-US" dirty="0">
              <a:latin typeface="Arial Unicode MS" pitchFamily="34" charset="-120"/>
              <a:ea typeface="Arial Unicode MS" pitchFamily="34" charset="-120"/>
              <a:cs typeface="Arial Unicode MS" pitchFamily="34" charset="-12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91681" y="1329612"/>
            <a:ext cx="6157527" cy="3334499"/>
          </a:xfrm>
        </p:spPr>
      </p:pic>
    </p:spTree>
    <p:extLst>
      <p:ext uri="{BB962C8B-B14F-4D97-AF65-F5344CB8AC3E}">
        <p14:creationId xmlns:p14="http://schemas.microsoft.com/office/powerpoint/2010/main" val="3239333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亞述人</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6" name="内容占位符 5"/>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827585" y="1383618"/>
            <a:ext cx="2965439" cy="3106649"/>
          </a:xfrm>
        </p:spPr>
      </p:pic>
      <p:pic>
        <p:nvPicPr>
          <p:cNvPr id="7" name="内容占位符 6"/>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3779912" y="1275606"/>
            <a:ext cx="4978896" cy="3359941"/>
          </a:xfrm>
        </p:spPr>
      </p:pic>
    </p:spTree>
    <p:extLst>
      <p:ext uri="{BB962C8B-B14F-4D97-AF65-F5344CB8AC3E}">
        <p14:creationId xmlns:p14="http://schemas.microsoft.com/office/powerpoint/2010/main" val="1129820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59633" y="275734"/>
            <a:ext cx="6965245" cy="901864"/>
          </a:xfrm>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巴比倫</a:t>
            </a:r>
            <a:r>
              <a:rPr lang="en-US" altLang="zh-TW" sz="5600" dirty="0">
                <a:solidFill>
                  <a:schemeClr val="accent1">
                    <a:lumMod val="75000"/>
                  </a:schemeClr>
                </a:solidFill>
                <a:latin typeface="Arial Unicode MS" pitchFamily="34" charset="-120"/>
                <a:ea typeface="Arial Unicode MS" pitchFamily="34" charset="-120"/>
                <a:cs typeface="Arial Unicode MS" pitchFamily="34" charset="-120"/>
              </a:rPr>
              <a:t>/</a:t>
            </a:r>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迦勒底人</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8" name="内容占位符 7"/>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828600" y="1026964"/>
            <a:ext cx="6448862" cy="3740844"/>
          </a:xfrm>
        </p:spPr>
      </p:pic>
      <p:sp>
        <p:nvSpPr>
          <p:cNvPr id="4" name="内容占位符 3"/>
          <p:cNvSpPr>
            <a:spLocks noGrp="1"/>
          </p:cNvSpPr>
          <p:nvPr>
            <p:ph sz="quarter" idx="14"/>
          </p:nvPr>
        </p:nvSpPr>
        <p:spPr/>
        <p:txBody>
          <a:bodyPr/>
          <a:lstStyle/>
          <a:p>
            <a:endParaRPr lang="zh-HK" altLang="en-US"/>
          </a:p>
        </p:txBody>
      </p:sp>
      <p:pic>
        <p:nvPicPr>
          <p:cNvPr id="5" name="内容占位符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395" y="1177598"/>
            <a:ext cx="3994798" cy="3394472"/>
          </a:xfrm>
          <a:prstGeom prst="rect">
            <a:avLst/>
          </a:prstGeom>
        </p:spPr>
      </p:pic>
    </p:spTree>
    <p:extLst>
      <p:ext uri="{BB962C8B-B14F-4D97-AF65-F5344CB8AC3E}">
        <p14:creationId xmlns:p14="http://schemas.microsoft.com/office/powerpoint/2010/main" val="3069316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米所波大米宗教</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9" name="内容占位符 8"/>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15616" y="1383618"/>
            <a:ext cx="3604320" cy="3216856"/>
          </a:xfrm>
        </p:spPr>
      </p:pic>
      <p:sp>
        <p:nvSpPr>
          <p:cNvPr id="7" name="Content Placeholder 6"/>
          <p:cNvSpPr>
            <a:spLocks noGrp="1"/>
          </p:cNvSpPr>
          <p:nvPr>
            <p:ph sz="quarter" idx="14"/>
          </p:nvPr>
        </p:nvSpPr>
        <p:spPr/>
        <p:txBody>
          <a:bodyPr>
            <a:normAutofit fontScale="62500" lnSpcReduction="20000"/>
          </a:bodyPr>
          <a:lstStyle/>
          <a:p>
            <a:pPr marL="0" indent="0" algn="r">
              <a:buNone/>
            </a:pPr>
            <a:r>
              <a:rPr lang="en-US" altLang="zh-HK" sz="4400" dirty="0"/>
              <a:t>An  (</a:t>
            </a:r>
            <a:r>
              <a:rPr lang="zh-TW" altLang="en-US" sz="4400" dirty="0"/>
              <a:t>天</a:t>
            </a:r>
            <a:r>
              <a:rPr lang="en-US" altLang="zh-TW" sz="4400" dirty="0"/>
              <a:t>)</a:t>
            </a:r>
          </a:p>
          <a:p>
            <a:pPr marL="0" indent="0" algn="r">
              <a:buNone/>
            </a:pPr>
            <a:r>
              <a:rPr lang="en-US" altLang="zh-TW" sz="4400" dirty="0"/>
              <a:t>Enlil (</a:t>
            </a:r>
            <a:r>
              <a:rPr lang="zh-TW" altLang="en-US" sz="4400" dirty="0"/>
              <a:t>風</a:t>
            </a:r>
            <a:r>
              <a:rPr lang="en-US" altLang="zh-TW" sz="4400" dirty="0"/>
              <a:t>)</a:t>
            </a:r>
          </a:p>
          <a:p>
            <a:pPr marL="0" indent="0" algn="r">
              <a:buNone/>
            </a:pPr>
            <a:r>
              <a:rPr lang="en-US" altLang="zh-TW" sz="4400" dirty="0" err="1"/>
              <a:t>Marduk</a:t>
            </a:r>
            <a:r>
              <a:rPr lang="en-US" altLang="zh-TW" sz="4400" dirty="0"/>
              <a:t> (</a:t>
            </a:r>
            <a:r>
              <a:rPr lang="zh-TW" altLang="en-US" sz="4400" dirty="0"/>
              <a:t>主人</a:t>
            </a:r>
            <a:r>
              <a:rPr lang="en-US" altLang="zh-TW" sz="4400" dirty="0"/>
              <a:t>)</a:t>
            </a:r>
          </a:p>
          <a:p>
            <a:pPr marL="0" indent="0" algn="r">
              <a:buNone/>
            </a:pPr>
            <a:r>
              <a:rPr lang="en-US" altLang="zh-HK" sz="4400" dirty="0"/>
              <a:t>Enki (</a:t>
            </a:r>
            <a:r>
              <a:rPr lang="zh-TW" altLang="en-US" sz="4400" dirty="0"/>
              <a:t>土地</a:t>
            </a:r>
            <a:r>
              <a:rPr lang="en-US" altLang="zh-TW" sz="4400" dirty="0"/>
              <a:t>)</a:t>
            </a:r>
          </a:p>
          <a:p>
            <a:pPr marL="0" indent="0" algn="r">
              <a:buNone/>
            </a:pPr>
            <a:r>
              <a:rPr lang="en-US" altLang="zh-HK" sz="4400" dirty="0"/>
              <a:t>Nanna (</a:t>
            </a:r>
            <a:r>
              <a:rPr lang="zh-TW" altLang="en-US" sz="4400" dirty="0"/>
              <a:t>月</a:t>
            </a:r>
            <a:r>
              <a:rPr lang="en-US" altLang="zh-TW" sz="4400" dirty="0"/>
              <a:t>)</a:t>
            </a:r>
          </a:p>
          <a:p>
            <a:pPr marL="0" indent="0" algn="r">
              <a:buNone/>
            </a:pPr>
            <a:r>
              <a:rPr lang="en-US" altLang="zh-TW" sz="4400" dirty="0"/>
              <a:t>Utu (</a:t>
            </a:r>
            <a:r>
              <a:rPr lang="zh-TW" altLang="en-US" sz="4400" dirty="0"/>
              <a:t>日</a:t>
            </a:r>
            <a:r>
              <a:rPr lang="en-US" altLang="zh-TW" sz="4400" dirty="0"/>
              <a:t>)</a:t>
            </a:r>
            <a:endParaRPr lang="en-US" altLang="zh-HK" sz="4400" dirty="0"/>
          </a:p>
        </p:txBody>
      </p:sp>
    </p:spTree>
    <p:extLst>
      <p:ext uri="{BB962C8B-B14F-4D97-AF65-F5344CB8AC3E}">
        <p14:creationId xmlns:p14="http://schemas.microsoft.com/office/powerpoint/2010/main" val="1494864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80528" y="164259"/>
            <a:ext cx="9193153" cy="4875593"/>
          </a:xfrm>
        </p:spPr>
      </p:pic>
      <p:sp>
        <p:nvSpPr>
          <p:cNvPr id="2" name="标题 1"/>
          <p:cNvSpPr>
            <a:spLocks noGrp="1"/>
          </p:cNvSpPr>
          <p:nvPr>
            <p:ph type="title"/>
          </p:nvPr>
        </p:nvSpPr>
        <p:spPr>
          <a:xfrm>
            <a:off x="1115617" y="249492"/>
            <a:ext cx="6965245" cy="901864"/>
          </a:xfrm>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波斯</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6" name="内容占位符 5"/>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2267744" y="2949792"/>
            <a:ext cx="2647604" cy="1963882"/>
          </a:xfrm>
        </p:spPr>
      </p:pic>
    </p:spTree>
    <p:extLst>
      <p:ext uri="{BB962C8B-B14F-4D97-AF65-F5344CB8AC3E}">
        <p14:creationId xmlns:p14="http://schemas.microsoft.com/office/powerpoint/2010/main" val="4254025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3729" y="1059582"/>
            <a:ext cx="4971677" cy="2341661"/>
          </a:xfrm>
        </p:spPr>
      </p:pic>
      <p:sp>
        <p:nvSpPr>
          <p:cNvPr id="5" name="Title 4"/>
          <p:cNvSpPr>
            <a:spLocks noGrp="1"/>
          </p:cNvSpPr>
          <p:nvPr>
            <p:ph type="title"/>
          </p:nvPr>
        </p:nvSpPr>
        <p:spPr>
          <a:xfrm>
            <a:off x="1207156" y="465516"/>
            <a:ext cx="6965245" cy="901864"/>
          </a:xfrm>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波斯的瑣羅亞斯德教</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TextBox 2"/>
          <p:cNvSpPr txBox="1"/>
          <p:nvPr/>
        </p:nvSpPr>
        <p:spPr>
          <a:xfrm>
            <a:off x="899592" y="3219822"/>
            <a:ext cx="7272808" cy="1569660"/>
          </a:xfrm>
          <a:prstGeom prst="rect">
            <a:avLst/>
          </a:prstGeom>
          <a:noFill/>
        </p:spPr>
        <p:txBody>
          <a:bodyPr wrap="square" rtlCol="0">
            <a:spAutoFit/>
          </a:bodyPr>
          <a:lstStyle/>
          <a:p>
            <a:r>
              <a:rPr lang="zh-TW" altLang="en-US" sz="3200" dirty="0"/>
              <a:t>波斯沒有強制宗教。這個宗教似乎對猶太人影响不大，從巴比倫時間開始了猶太會堂，亦遵守五經，斥資給他們回歸。</a:t>
            </a:r>
            <a:endParaRPr lang="zh-HK" altLang="en-US" sz="3200" dirty="0"/>
          </a:p>
        </p:txBody>
      </p:sp>
    </p:spTree>
    <p:extLst>
      <p:ext uri="{BB962C8B-B14F-4D97-AF65-F5344CB8AC3E}">
        <p14:creationId xmlns:p14="http://schemas.microsoft.com/office/powerpoint/2010/main" val="342651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7" y="195486"/>
            <a:ext cx="6965245" cy="901864"/>
          </a:xfrm>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亞歷山大的希臘帝國</a:t>
            </a:r>
            <a:r>
              <a:rPr lang="en-US" altLang="zh-TW" sz="5600" dirty="0">
                <a:solidFill>
                  <a:schemeClr val="accent1">
                    <a:lumMod val="75000"/>
                  </a:schemeClr>
                </a:solidFill>
                <a:latin typeface="Arial Unicode MS" pitchFamily="34" charset="-120"/>
                <a:ea typeface="Arial Unicode MS" pitchFamily="34" charset="-120"/>
                <a:cs typeface="Arial Unicode MS" pitchFamily="34" charset="-120"/>
              </a:rPr>
              <a:t/>
            </a:r>
            <a:br>
              <a:rPr lang="en-US" altLang="zh-TW" sz="5600" dirty="0">
                <a:solidFill>
                  <a:schemeClr val="accent1">
                    <a:lumMod val="75000"/>
                  </a:schemeClr>
                </a:solidFill>
                <a:latin typeface="Arial Unicode MS" pitchFamily="34" charset="-120"/>
                <a:ea typeface="Arial Unicode MS" pitchFamily="34" charset="-120"/>
                <a:cs typeface="Arial Unicode MS" pitchFamily="34" charset="-120"/>
              </a:rPr>
            </a:br>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主前</a:t>
            </a:r>
            <a:r>
              <a:rPr lang="en-US" altLang="zh-TW" sz="5600" dirty="0">
                <a:solidFill>
                  <a:schemeClr val="accent1">
                    <a:lumMod val="75000"/>
                  </a:schemeClr>
                </a:solidFill>
                <a:latin typeface="Arial Unicode MS" pitchFamily="34" charset="-120"/>
                <a:ea typeface="Arial Unicode MS" pitchFamily="34" charset="-120"/>
                <a:cs typeface="Arial Unicode MS" pitchFamily="34" charset="-120"/>
              </a:rPr>
              <a:t>334-322</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2" y="1387039"/>
            <a:ext cx="9139808" cy="3756461"/>
          </a:xfrm>
        </p:spPr>
      </p:pic>
    </p:spTree>
    <p:extLst>
      <p:ext uri="{BB962C8B-B14F-4D97-AF65-F5344CB8AC3E}">
        <p14:creationId xmlns:p14="http://schemas.microsoft.com/office/powerpoint/2010/main" val="4254616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内容占位符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15617" y="1055880"/>
            <a:ext cx="7056437" cy="4085035"/>
          </a:xfrm>
        </p:spPr>
      </p:pic>
      <p:sp>
        <p:nvSpPr>
          <p:cNvPr id="12290" name="标题 1"/>
          <p:cNvSpPr>
            <a:spLocks noGrp="1"/>
          </p:cNvSpPr>
          <p:nvPr>
            <p:ph type="title"/>
          </p:nvPr>
        </p:nvSpPr>
        <p:spPr>
          <a:xfrm>
            <a:off x="1115617" y="303498"/>
            <a:ext cx="6965245" cy="901864"/>
          </a:xfrm>
        </p:spPr>
        <p:txBody>
          <a:bodyPr>
            <a:noAutofit/>
          </a:bodyPr>
          <a:lstStyle/>
          <a:p>
            <a:pPr algn="l"/>
            <a:r>
              <a:rPr lang="zh-TW" altLang="en-US" sz="4800" dirty="0">
                <a:solidFill>
                  <a:schemeClr val="accent1">
                    <a:lumMod val="75000"/>
                  </a:schemeClr>
                </a:solidFill>
                <a:latin typeface="Arial Unicode MS" pitchFamily="34" charset="-120"/>
                <a:ea typeface="Arial Unicode MS" pitchFamily="34" charset="-120"/>
                <a:cs typeface="Arial Unicode MS" pitchFamily="34" charset="-120"/>
              </a:rPr>
              <a:t>希臘的</a:t>
            </a:r>
            <a:r>
              <a:rPr lang="en-US" altLang="zh-TW" sz="4800" dirty="0">
                <a:solidFill>
                  <a:schemeClr val="accent1">
                    <a:lumMod val="75000"/>
                  </a:schemeClr>
                </a:solidFill>
                <a:latin typeface="Arial Unicode MS" pitchFamily="34" charset="-120"/>
                <a:ea typeface="Arial Unicode MS" pitchFamily="34" charset="-120"/>
                <a:cs typeface="Arial Unicode MS" pitchFamily="34" charset="-120"/>
              </a:rPr>
              <a:t>(</a:t>
            </a:r>
            <a:r>
              <a:rPr lang="zh-TW" altLang="en-US" sz="4800" dirty="0">
                <a:solidFill>
                  <a:schemeClr val="accent1">
                    <a:lumMod val="75000"/>
                  </a:schemeClr>
                </a:solidFill>
                <a:latin typeface="Arial Unicode MS" pitchFamily="34" charset="-120"/>
                <a:ea typeface="Arial Unicode MS" pitchFamily="34" charset="-120"/>
                <a:cs typeface="Arial Unicode MS" pitchFamily="34" charset="-120"/>
              </a:rPr>
              <a:t>南方王</a:t>
            </a:r>
            <a:r>
              <a:rPr lang="en-US" altLang="zh-TW" sz="4800" dirty="0">
                <a:solidFill>
                  <a:schemeClr val="accent1">
                    <a:lumMod val="75000"/>
                  </a:schemeClr>
                </a:solidFill>
                <a:latin typeface="Arial Unicode MS" pitchFamily="34" charset="-120"/>
                <a:ea typeface="Arial Unicode MS" pitchFamily="34" charset="-120"/>
                <a:cs typeface="Arial Unicode MS" pitchFamily="34" charset="-120"/>
              </a:rPr>
              <a:t>VS</a:t>
            </a:r>
            <a:r>
              <a:rPr lang="zh-TW" altLang="en-US" sz="4800" dirty="0">
                <a:solidFill>
                  <a:schemeClr val="accent1">
                    <a:lumMod val="75000"/>
                  </a:schemeClr>
                </a:solidFill>
                <a:latin typeface="Arial Unicode MS" pitchFamily="34" charset="-120"/>
                <a:ea typeface="Arial Unicode MS" pitchFamily="34" charset="-120"/>
                <a:cs typeface="Arial Unicode MS" pitchFamily="34" charset="-120"/>
              </a:rPr>
              <a:t>北方王</a:t>
            </a:r>
            <a:r>
              <a:rPr lang="en-US" altLang="zh-TW" sz="4800" dirty="0">
                <a:solidFill>
                  <a:schemeClr val="accent1">
                    <a:lumMod val="75000"/>
                  </a:schemeClr>
                </a:solidFill>
                <a:latin typeface="Arial Unicode MS" pitchFamily="34" charset="-120"/>
                <a:ea typeface="Arial Unicode MS" pitchFamily="34" charset="-120"/>
                <a:cs typeface="Arial Unicode MS" pitchFamily="34" charset="-120"/>
              </a:rPr>
              <a:t>)</a:t>
            </a:r>
            <a:endParaRPr lang="zh-HK" altLang="en-US" sz="4800" dirty="0">
              <a:solidFill>
                <a:schemeClr val="accent1">
                  <a:lumMod val="75000"/>
                </a:schemeClr>
              </a:solidFill>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0362065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l"/>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希臘化：希臘哲學</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内容占位符 2"/>
          <p:cNvSpPr>
            <a:spLocks noGrp="1"/>
          </p:cNvSpPr>
          <p:nvPr>
            <p:ph idx="1"/>
          </p:nvPr>
        </p:nvSpPr>
        <p:spPr/>
        <p:txBody>
          <a:bodyPr>
            <a:normAutofit/>
          </a:bodyPr>
          <a:lstStyle/>
          <a:p>
            <a:pPr marL="0" indent="0" algn="ctr">
              <a:buNone/>
            </a:pPr>
            <a:r>
              <a:rPr lang="zh-TW" altLang="en-US" sz="4000" dirty="0">
                <a:latin typeface="Arial Unicode MS" panose="020B0604020202020204" pitchFamily="34" charset="-120"/>
                <a:ea typeface="Arial Unicode MS" panose="020B0604020202020204" pitchFamily="34" charset="-120"/>
                <a:cs typeface="Arial Unicode MS" panose="020B0604020202020204" pitchFamily="34" charset="-120"/>
              </a:rPr>
              <a:t>影响新約較多，</a:t>
            </a:r>
            <a:endParaRPr lang="en-US" altLang="zh-TW" sz="4000" dirty="0">
              <a:latin typeface="Arial Unicode MS" panose="020B0604020202020204" pitchFamily="34" charset="-120"/>
              <a:ea typeface="Arial Unicode MS" panose="020B0604020202020204" pitchFamily="34" charset="-120"/>
              <a:cs typeface="Arial Unicode MS" panose="020B0604020202020204" pitchFamily="34" charset="-120"/>
            </a:endParaRPr>
          </a:p>
          <a:p>
            <a:pPr marL="0" indent="0" algn="ctr">
              <a:buNone/>
            </a:pPr>
            <a:r>
              <a:rPr lang="zh-TW" altLang="en-US" sz="4000" dirty="0">
                <a:latin typeface="Arial Unicode MS" panose="020B0604020202020204" pitchFamily="34" charset="-120"/>
                <a:ea typeface="Arial Unicode MS" panose="020B0604020202020204" pitchFamily="34" charset="-120"/>
                <a:cs typeface="Arial Unicode MS" panose="020B0604020202020204" pitchFamily="34" charset="-120"/>
              </a:rPr>
              <a:t>故此</a:t>
            </a:r>
            <a:endParaRPr lang="en-US" altLang="zh-TW" sz="4000" dirty="0">
              <a:latin typeface="Arial Unicode MS" panose="020B0604020202020204" pitchFamily="34" charset="-120"/>
              <a:ea typeface="Arial Unicode MS" panose="020B0604020202020204" pitchFamily="34" charset="-120"/>
              <a:cs typeface="Arial Unicode MS" panose="020B0604020202020204" pitchFamily="34" charset="-120"/>
            </a:endParaRPr>
          </a:p>
          <a:p>
            <a:pPr marL="0" indent="0" algn="ctr">
              <a:buNone/>
            </a:pPr>
            <a:r>
              <a:rPr lang="zh-TW" altLang="en-US" sz="4000" dirty="0">
                <a:latin typeface="Arial Unicode MS" panose="020B0604020202020204" pitchFamily="34" charset="-120"/>
                <a:ea typeface="Arial Unicode MS" panose="020B0604020202020204" pitchFamily="34" charset="-120"/>
                <a:cs typeface="Arial Unicode MS" panose="020B0604020202020204" pitchFamily="34" charset="-120"/>
              </a:rPr>
              <a:t>在新約背景再提。</a:t>
            </a:r>
            <a:endParaRPr lang="zh-HK" altLang="en-US" sz="4000"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244931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027"/>
            <a:ext cx="9350499" cy="5247729"/>
          </a:xfrm>
        </p:spPr>
      </p:pic>
    </p:spTree>
    <p:extLst>
      <p:ext uri="{BB962C8B-B14F-4D97-AF65-F5344CB8AC3E}">
        <p14:creationId xmlns:p14="http://schemas.microsoft.com/office/powerpoint/2010/main" val="625543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1836"/>
            <a:ext cx="9172849" cy="5179978"/>
          </a:xfrm>
        </p:spPr>
      </p:pic>
    </p:spTree>
    <p:extLst>
      <p:ext uri="{BB962C8B-B14F-4D97-AF65-F5344CB8AC3E}">
        <p14:creationId xmlns:p14="http://schemas.microsoft.com/office/powerpoint/2010/main" val="1862089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dirty="0">
                <a:latin typeface="Arial Unicode MS" pitchFamily="34" charset="-120"/>
                <a:ea typeface="Arial Unicode MS" pitchFamily="34" charset="-120"/>
                <a:cs typeface="Arial Unicode MS" pitchFamily="34" charset="-120"/>
              </a:rPr>
              <a:t>地質</a:t>
            </a:r>
            <a:endParaRPr lang="zh-HK" altLang="en-US" dirty="0">
              <a:latin typeface="Arial Unicode MS" pitchFamily="34" charset="-120"/>
              <a:ea typeface="Arial Unicode MS" pitchFamily="34" charset="-120"/>
              <a:cs typeface="Arial Unicode MS" pitchFamily="34" charset="-120"/>
            </a:endParaRPr>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1437624"/>
            <a:ext cx="7760388" cy="3273914"/>
          </a:xfrm>
        </p:spPr>
      </p:pic>
    </p:spTree>
    <p:extLst>
      <p:ext uri="{BB962C8B-B14F-4D97-AF65-F5344CB8AC3E}">
        <p14:creationId xmlns:p14="http://schemas.microsoft.com/office/powerpoint/2010/main" val="835478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怎樣看預言啟示</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内容占位符 2"/>
          <p:cNvSpPr>
            <a:spLocks noGrp="1"/>
          </p:cNvSpPr>
          <p:nvPr>
            <p:ph idx="1"/>
          </p:nvPr>
        </p:nvSpPr>
        <p:spPr/>
        <p:txBody>
          <a:bodyPr/>
          <a:lstStyle/>
          <a:p>
            <a:r>
              <a:rPr lang="zh-TW" altLang="en-US" sz="3200" dirty="0"/>
              <a:t>預言可能有多重意義</a:t>
            </a:r>
            <a:endParaRPr lang="en-US" altLang="zh-TW" sz="3200" dirty="0"/>
          </a:p>
          <a:p>
            <a:r>
              <a:rPr lang="zh-TW" altLang="en-US" sz="3200" dirty="0"/>
              <a:t>預言</a:t>
            </a:r>
            <a:r>
              <a:rPr lang="en-US" altLang="zh-TW" sz="3200" dirty="0"/>
              <a:t>… </a:t>
            </a:r>
            <a:endParaRPr lang="zh-HK" altLang="en-US" sz="3200" dirty="0"/>
          </a:p>
          <a:p>
            <a:r>
              <a:rPr lang="zh-TW" altLang="en-US" sz="3200" dirty="0"/>
              <a:t>以聖經自己解說才最可靠</a:t>
            </a:r>
            <a:endParaRPr lang="en-US" altLang="zh-TW" sz="3200" dirty="0"/>
          </a:p>
          <a:p>
            <a:r>
              <a:rPr lang="zh-TW" altLang="en-US" sz="3200" dirty="0"/>
              <a:t>不要太主觀去解釋預言</a:t>
            </a:r>
            <a:endParaRPr lang="en-US" altLang="zh-TW" sz="3200" dirty="0"/>
          </a:p>
          <a:p>
            <a:endParaRPr lang="en-US" altLang="zh-HK" dirty="0"/>
          </a:p>
        </p:txBody>
      </p:sp>
    </p:spTree>
    <p:extLst>
      <p:ext uri="{BB962C8B-B14F-4D97-AF65-F5344CB8AC3E}">
        <p14:creationId xmlns:p14="http://schemas.microsoft.com/office/powerpoint/2010/main" val="10777500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誰勝誰敗</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4"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3570" y="1589485"/>
            <a:ext cx="5656225" cy="2702719"/>
          </a:xfrm>
        </p:spPr>
      </p:pic>
    </p:spTree>
    <p:extLst>
      <p:ext uri="{BB962C8B-B14F-4D97-AF65-F5344CB8AC3E}">
        <p14:creationId xmlns:p14="http://schemas.microsoft.com/office/powerpoint/2010/main" val="195419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山神</a:t>
            </a:r>
            <a:r>
              <a:rPr lang="en-US" altLang="zh-TW" sz="5600" dirty="0">
                <a:solidFill>
                  <a:schemeClr val="accent1">
                    <a:lumMod val="75000"/>
                  </a:schemeClr>
                </a:solidFill>
                <a:latin typeface="Arial Unicode MS" pitchFamily="34" charset="-120"/>
                <a:ea typeface="Arial Unicode MS" pitchFamily="34" charset="-120"/>
                <a:cs typeface="Arial Unicode MS" pitchFamily="34" charset="-120"/>
              </a:rPr>
              <a:t>/</a:t>
            </a:r>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戰神</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内容占位符 2"/>
          <p:cNvSpPr>
            <a:spLocks noGrp="1"/>
          </p:cNvSpPr>
          <p:nvPr>
            <p:ph idx="1"/>
          </p:nvPr>
        </p:nvSpPr>
        <p:spPr>
          <a:xfrm>
            <a:off x="1115616" y="1383618"/>
            <a:ext cx="6984776" cy="3078342"/>
          </a:xfrm>
        </p:spPr>
        <p:txBody>
          <a:bodyPr>
            <a:noAutofit/>
          </a:bodyPr>
          <a:lstStyle/>
          <a:p>
            <a:pPr marL="0" indent="0">
              <a:buNone/>
            </a:pPr>
            <a:r>
              <a:rPr lang="zh-TW" altLang="en-US" sz="2800" dirty="0"/>
              <a:t>王上二十</a:t>
            </a:r>
            <a:r>
              <a:rPr lang="en-US" altLang="zh-TW" sz="2800" dirty="0"/>
              <a:t>23</a:t>
            </a:r>
          </a:p>
          <a:p>
            <a:pPr marL="0" indent="0">
              <a:buNone/>
            </a:pPr>
            <a:r>
              <a:rPr lang="zh-TW" altLang="en-US" sz="2800" dirty="0"/>
              <a:t>「亞蘭王的臣僕對亞蘭王說，</a:t>
            </a:r>
            <a:r>
              <a:rPr lang="zh-TW" altLang="en-US" sz="2800" b="1" dirty="0"/>
              <a:t>以色列人的神是山神</a:t>
            </a:r>
            <a:r>
              <a:rPr lang="zh-TW" altLang="en-US" sz="2800" dirty="0"/>
              <a:t>，</a:t>
            </a:r>
            <a:r>
              <a:rPr lang="zh-TW" altLang="en-US" sz="2800" b="1" dirty="0"/>
              <a:t>所以他們勝過我們，但在平原與他們打仗，我們必定得勝</a:t>
            </a:r>
            <a:r>
              <a:rPr lang="zh-TW" altLang="en-US" sz="2800" dirty="0"/>
              <a:t>。」</a:t>
            </a:r>
            <a:endParaRPr lang="en-US" altLang="zh-TW" sz="2800" dirty="0"/>
          </a:p>
          <a:p>
            <a:pPr marL="0" indent="0">
              <a:buNone/>
            </a:pPr>
            <a:r>
              <a:rPr lang="zh-TW" altLang="en-US" sz="2800" dirty="0"/>
              <a:t> 出 </a:t>
            </a:r>
            <a:r>
              <a:rPr lang="en-US" altLang="zh-TW" sz="2800" dirty="0"/>
              <a:t>15:3</a:t>
            </a:r>
            <a:endParaRPr lang="zh-HK" altLang="en-US" sz="2800" dirty="0"/>
          </a:p>
          <a:p>
            <a:pPr marL="0" indent="0">
              <a:buNone/>
            </a:pPr>
            <a:r>
              <a:rPr lang="zh-TW" altLang="en-US" sz="2800" b="1" dirty="0"/>
              <a:t>耶和華是戰士；他的名是耶和華。</a:t>
            </a:r>
            <a:endParaRPr lang="zh-HK" altLang="en-US" sz="2800" dirty="0"/>
          </a:p>
        </p:txBody>
      </p:sp>
    </p:spTree>
    <p:extLst>
      <p:ext uri="{BB962C8B-B14F-4D97-AF65-F5344CB8AC3E}">
        <p14:creationId xmlns:p14="http://schemas.microsoft.com/office/powerpoint/2010/main" val="37016898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萬軍之耶和華</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内容占位符 2"/>
          <p:cNvSpPr>
            <a:spLocks noGrp="1"/>
          </p:cNvSpPr>
          <p:nvPr>
            <p:ph idx="1"/>
          </p:nvPr>
        </p:nvSpPr>
        <p:spPr/>
        <p:txBody>
          <a:bodyPr>
            <a:normAutofit/>
          </a:bodyPr>
          <a:lstStyle/>
          <a:p>
            <a:r>
              <a:rPr lang="zh-TW" altLang="en-US" sz="3600" dirty="0">
                <a:latin typeface="Arial Unicode MS" pitchFamily="34" charset="-120"/>
                <a:ea typeface="Arial Unicode MS" pitchFamily="34" charset="-120"/>
                <a:cs typeface="Arial Unicode MS" pitchFamily="34" charset="-120"/>
              </a:rPr>
              <a:t>這是從哈拿的祈禱中帶出來</a:t>
            </a:r>
            <a:endParaRPr lang="en-US" altLang="zh-TW" sz="3600" dirty="0">
              <a:latin typeface="Arial Unicode MS" pitchFamily="34" charset="-120"/>
              <a:ea typeface="Arial Unicode MS" pitchFamily="34" charset="-120"/>
              <a:cs typeface="Arial Unicode MS" pitchFamily="34" charset="-120"/>
            </a:endParaRPr>
          </a:p>
          <a:p>
            <a:r>
              <a:rPr lang="zh-TW" altLang="en-US" sz="3600" dirty="0">
                <a:latin typeface="Arial Unicode MS" pitchFamily="34" charset="-120"/>
                <a:ea typeface="Arial Unicode MS" pitchFamily="34" charset="-120"/>
                <a:cs typeface="Arial Unicode MS" pitchFamily="34" charset="-120"/>
              </a:rPr>
              <a:t>撒母耳記寫於掃羅時代。</a:t>
            </a:r>
            <a:endParaRPr lang="zh-HK" altLang="en-US" sz="3600" dirty="0">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0441348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5616" y="1347614"/>
            <a:ext cx="6899891" cy="3326734"/>
          </a:xfrm>
        </p:spPr>
      </p:pic>
      <p:sp>
        <p:nvSpPr>
          <p:cNvPr id="2" name="标题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海 </a:t>
            </a:r>
            <a:r>
              <a:rPr lang="en-US" altLang="zh-TW" sz="5600" dirty="0">
                <a:solidFill>
                  <a:schemeClr val="accent1">
                    <a:lumMod val="75000"/>
                  </a:schemeClr>
                </a:solidFill>
                <a:latin typeface="Arial Unicode MS" pitchFamily="34" charset="-120"/>
                <a:ea typeface="Arial Unicode MS" pitchFamily="34" charset="-120"/>
                <a:cs typeface="Arial Unicode MS" pitchFamily="34" charset="-120"/>
              </a:rPr>
              <a:t>(</a:t>
            </a:r>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深淵</a:t>
            </a:r>
            <a:r>
              <a:rPr lang="en-US" altLang="zh-TW" sz="5600" dirty="0">
                <a:solidFill>
                  <a:schemeClr val="accent1">
                    <a:lumMod val="75000"/>
                  </a:schemeClr>
                </a:solidFill>
                <a:latin typeface="Arial Unicode MS" pitchFamily="34" charset="-120"/>
                <a:ea typeface="Arial Unicode MS" pitchFamily="34" charset="-120"/>
                <a:cs typeface="Arial Unicode MS" pitchFamily="34" charset="-120"/>
              </a:rPr>
              <a:t>) </a:t>
            </a:r>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觀念</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4343092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史前巨獸</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4" name="内容占位符 3"/>
          <p:cNvSpPr>
            <a:spLocks noGrp="1"/>
          </p:cNvSpPr>
          <p:nvPr>
            <p:ph sz="quarter" idx="13"/>
          </p:nvPr>
        </p:nvSpPr>
        <p:spPr>
          <a:xfrm>
            <a:off x="899592" y="1591056"/>
            <a:ext cx="3599256" cy="926689"/>
          </a:xfrm>
        </p:spPr>
        <p:txBody>
          <a:bodyPr>
            <a:noAutofit/>
          </a:bodyPr>
          <a:lstStyle/>
          <a:p>
            <a:r>
              <a:rPr lang="en-US" altLang="zh-HK" sz="4000" dirty="0">
                <a:latin typeface="Arial Unicode MS" pitchFamily="34" charset="-120"/>
                <a:ea typeface="Arial Unicode MS" pitchFamily="34" charset="-120"/>
                <a:cs typeface="Arial Unicode MS" pitchFamily="34" charset="-120"/>
              </a:rPr>
              <a:t>Behemoth</a:t>
            </a:r>
            <a:endParaRPr lang="zh-HK" altLang="en-US" sz="4000" dirty="0">
              <a:latin typeface="Arial Unicode MS" pitchFamily="34" charset="-120"/>
              <a:ea typeface="Arial Unicode MS" pitchFamily="34" charset="-120"/>
              <a:cs typeface="Arial Unicode MS" pitchFamily="34" charset="-120"/>
            </a:endParaRPr>
          </a:p>
          <a:p>
            <a:r>
              <a:rPr lang="zh-TW" altLang="en-US" sz="2800" dirty="0">
                <a:latin typeface="Arial Unicode MS" pitchFamily="34" charset="-120"/>
                <a:ea typeface="Arial Unicode MS" pitchFamily="34" charset="-120"/>
                <a:cs typeface="Arial Unicode MS" pitchFamily="34" charset="-120"/>
              </a:rPr>
              <a:t>伯</a:t>
            </a:r>
            <a:r>
              <a:rPr lang="en-US" altLang="zh-TW" sz="2800" dirty="0">
                <a:latin typeface="Arial Unicode MS" pitchFamily="34" charset="-120"/>
                <a:ea typeface="Arial Unicode MS" pitchFamily="34" charset="-120"/>
                <a:cs typeface="Arial Unicode MS" pitchFamily="34" charset="-120"/>
              </a:rPr>
              <a:t>40:15</a:t>
            </a:r>
            <a:r>
              <a:rPr lang="zh-TW" altLang="en-US" sz="2800" dirty="0">
                <a:latin typeface="Arial Unicode MS" pitchFamily="34" charset="-120"/>
                <a:ea typeface="Arial Unicode MS" pitchFamily="34" charset="-120"/>
                <a:cs typeface="Arial Unicode MS" pitchFamily="34" charset="-120"/>
              </a:rPr>
              <a:t>譯</a:t>
            </a:r>
            <a:r>
              <a:rPr lang="en-US" altLang="zh-TW" sz="2800" dirty="0">
                <a:latin typeface="Arial Unicode MS" pitchFamily="34" charset="-120"/>
                <a:ea typeface="Arial Unicode MS" pitchFamily="34" charset="-120"/>
                <a:cs typeface="Arial Unicode MS" pitchFamily="34" charset="-120"/>
              </a:rPr>
              <a:t>“</a:t>
            </a:r>
            <a:r>
              <a:rPr lang="zh-TW" altLang="en-US" sz="2800" dirty="0">
                <a:latin typeface="Arial Unicode MS" pitchFamily="34" charset="-120"/>
                <a:ea typeface="Arial Unicode MS" pitchFamily="34" charset="-120"/>
                <a:cs typeface="Arial Unicode MS" pitchFamily="34" charset="-120"/>
              </a:rPr>
              <a:t>河馬</a:t>
            </a:r>
            <a:r>
              <a:rPr lang="en-US" altLang="zh-TW" sz="2800" dirty="0">
                <a:latin typeface="Arial Unicode MS" pitchFamily="34" charset="-120"/>
                <a:ea typeface="Arial Unicode MS" pitchFamily="34" charset="-120"/>
                <a:cs typeface="Arial Unicode MS" pitchFamily="34" charset="-120"/>
              </a:rPr>
              <a:t>”</a:t>
            </a:r>
          </a:p>
        </p:txBody>
      </p:sp>
      <p:sp>
        <p:nvSpPr>
          <p:cNvPr id="5" name="内容占位符 4"/>
          <p:cNvSpPr>
            <a:spLocks noGrp="1"/>
          </p:cNvSpPr>
          <p:nvPr>
            <p:ph sz="quarter" idx="14"/>
          </p:nvPr>
        </p:nvSpPr>
        <p:spPr>
          <a:xfrm>
            <a:off x="4663440" y="1589485"/>
            <a:ext cx="3200400" cy="982265"/>
          </a:xfrm>
        </p:spPr>
        <p:txBody>
          <a:bodyPr>
            <a:normAutofit fontScale="92500" lnSpcReduction="20000"/>
          </a:bodyPr>
          <a:lstStyle/>
          <a:p>
            <a:r>
              <a:rPr lang="en-US" altLang="zh-TW" sz="4000" dirty="0">
                <a:latin typeface="Arial Unicode MS" pitchFamily="34" charset="-120"/>
                <a:ea typeface="Arial Unicode MS" pitchFamily="34" charset="-120"/>
                <a:cs typeface="Arial Unicode MS" pitchFamily="34" charset="-120"/>
              </a:rPr>
              <a:t>Leviathan</a:t>
            </a:r>
            <a:endParaRPr lang="en-US" altLang="zh-TW" sz="4300" dirty="0">
              <a:latin typeface="Arial Unicode MS" pitchFamily="34" charset="-120"/>
              <a:ea typeface="Arial Unicode MS" pitchFamily="34" charset="-120"/>
              <a:cs typeface="Arial Unicode MS" pitchFamily="34" charset="-120"/>
            </a:endParaRPr>
          </a:p>
          <a:p>
            <a:r>
              <a:rPr lang="zh-TW" altLang="en-US" sz="2800" dirty="0">
                <a:latin typeface="Arial Unicode MS" pitchFamily="34" charset="-120"/>
                <a:ea typeface="Arial Unicode MS" pitchFamily="34" charset="-120"/>
                <a:cs typeface="Arial Unicode MS" pitchFamily="34" charset="-120"/>
              </a:rPr>
              <a:t>約</a:t>
            </a:r>
            <a:r>
              <a:rPr lang="en-US" altLang="zh-TW" sz="2800" dirty="0">
                <a:latin typeface="Arial Unicode MS" pitchFamily="34" charset="-120"/>
                <a:ea typeface="Arial Unicode MS" pitchFamily="34" charset="-120"/>
                <a:cs typeface="Arial Unicode MS" pitchFamily="34" charset="-120"/>
              </a:rPr>
              <a:t>41:1</a:t>
            </a:r>
            <a:r>
              <a:rPr lang="zh-TW" altLang="en-US" sz="2800" dirty="0">
                <a:latin typeface="Arial Unicode MS" pitchFamily="34" charset="-120"/>
                <a:ea typeface="Arial Unicode MS" pitchFamily="34" charset="-120"/>
                <a:cs typeface="Arial Unicode MS" pitchFamily="34" charset="-120"/>
              </a:rPr>
              <a:t>譯</a:t>
            </a:r>
            <a:r>
              <a:rPr lang="en-US" altLang="zh-TW" sz="2800" dirty="0">
                <a:latin typeface="Arial Unicode MS" pitchFamily="34" charset="-120"/>
                <a:ea typeface="Arial Unicode MS" pitchFamily="34" charset="-120"/>
                <a:cs typeface="Arial Unicode MS" pitchFamily="34" charset="-120"/>
              </a:rPr>
              <a:t>“</a:t>
            </a:r>
            <a:r>
              <a:rPr lang="zh-TW" altLang="en-US" sz="2800" dirty="0">
                <a:latin typeface="Arial Unicode MS" pitchFamily="34" charset="-120"/>
                <a:ea typeface="Arial Unicode MS" pitchFamily="34" charset="-120"/>
                <a:cs typeface="Arial Unicode MS" pitchFamily="34" charset="-120"/>
              </a:rPr>
              <a:t>鱷魚</a:t>
            </a:r>
            <a:r>
              <a:rPr lang="en-US" altLang="zh-TW" sz="2800" dirty="0">
                <a:latin typeface="Arial Unicode MS" pitchFamily="34" charset="-120"/>
                <a:ea typeface="Arial Unicode MS" pitchFamily="34" charset="-120"/>
                <a:cs typeface="Arial Unicode MS" pitchFamily="34" charset="-120"/>
              </a:rPr>
              <a:t>”</a:t>
            </a:r>
          </a:p>
          <a:p>
            <a:endParaRPr lang="zh-HK" altLang="en-US" dirty="0"/>
          </a:p>
        </p:txBody>
      </p:sp>
      <p:sp>
        <p:nvSpPr>
          <p:cNvPr id="6" name="TextBox 5"/>
          <p:cNvSpPr txBox="1"/>
          <p:nvPr/>
        </p:nvSpPr>
        <p:spPr>
          <a:xfrm>
            <a:off x="1043608" y="2679762"/>
            <a:ext cx="3456384" cy="2062103"/>
          </a:xfrm>
          <a:prstGeom prst="rect">
            <a:avLst/>
          </a:prstGeom>
          <a:noFill/>
        </p:spPr>
        <p:txBody>
          <a:bodyPr wrap="square" rtlCol="0">
            <a:spAutoFit/>
          </a:bodyPr>
          <a:lstStyle/>
          <a:p>
            <a:r>
              <a:rPr lang="zh-TW" altLang="en-US" sz="3200" dirty="0">
                <a:latin typeface="Arial Unicode MS" pitchFamily="34" charset="-120"/>
                <a:ea typeface="Arial Unicode MS" pitchFamily="34" charset="-120"/>
                <a:cs typeface="Arial Unicode MS" pitchFamily="34" charset="-120"/>
              </a:rPr>
              <a:t>可以肯定的，</a:t>
            </a:r>
            <a:r>
              <a:rPr lang="en-US" altLang="zh-HK" sz="3200" dirty="0">
                <a:latin typeface="Arial Unicode MS" pitchFamily="34" charset="-120"/>
                <a:ea typeface="Arial Unicode MS" pitchFamily="34" charset="-120"/>
                <a:cs typeface="Arial Unicode MS" pitchFamily="34" charset="-120"/>
              </a:rPr>
              <a:t>Behemoth</a:t>
            </a:r>
            <a:r>
              <a:rPr lang="zh-TW" altLang="en-US" sz="3200" dirty="0">
                <a:latin typeface="Arial Unicode MS" pitchFamily="34" charset="-120"/>
                <a:ea typeface="Arial Unicode MS" pitchFamily="34" charset="-120"/>
                <a:cs typeface="Arial Unicode MS" pitchFamily="34" charset="-120"/>
              </a:rPr>
              <a:t>體形龐大，是食草陸上動物。</a:t>
            </a:r>
            <a:endParaRPr lang="zh-HK" altLang="en-US" sz="3200" dirty="0">
              <a:latin typeface="Arial Unicode MS" pitchFamily="34" charset="-120"/>
              <a:ea typeface="Arial Unicode MS" pitchFamily="34" charset="-120"/>
              <a:cs typeface="Arial Unicode MS" pitchFamily="34" charset="-120"/>
            </a:endParaRPr>
          </a:p>
        </p:txBody>
      </p:sp>
      <p:sp>
        <p:nvSpPr>
          <p:cNvPr id="7" name="TextBox 6"/>
          <p:cNvSpPr txBox="1"/>
          <p:nvPr/>
        </p:nvSpPr>
        <p:spPr>
          <a:xfrm>
            <a:off x="4860032" y="2679762"/>
            <a:ext cx="3384376" cy="2062103"/>
          </a:xfrm>
          <a:prstGeom prst="rect">
            <a:avLst/>
          </a:prstGeom>
          <a:noFill/>
        </p:spPr>
        <p:txBody>
          <a:bodyPr wrap="square" rtlCol="0">
            <a:spAutoFit/>
          </a:bodyPr>
          <a:lstStyle/>
          <a:p>
            <a:r>
              <a:rPr lang="en-US" altLang="zh-TW" sz="3200" dirty="0">
                <a:latin typeface="Arial Unicode MS" pitchFamily="34" charset="-120"/>
                <a:ea typeface="Arial Unicode MS" pitchFamily="34" charset="-120"/>
                <a:cs typeface="Arial Unicode MS" pitchFamily="34" charset="-120"/>
              </a:rPr>
              <a:t>Leviathan</a:t>
            </a:r>
            <a:r>
              <a:rPr lang="zh-TW" altLang="en-US" sz="3200" dirty="0">
                <a:latin typeface="Arial Unicode MS" pitchFamily="34" charset="-120"/>
                <a:ea typeface="Arial Unicode MS" pitchFamily="34" charset="-120"/>
                <a:cs typeface="Arial Unicode MS" pitchFamily="34" charset="-120"/>
              </a:rPr>
              <a:t>水中怪獸，身上有鱗甲，口有利齒，口氣像噴火。</a:t>
            </a:r>
            <a:endParaRPr lang="en-US" altLang="zh-TW" sz="3200" dirty="0">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350924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撒旦、魔鬼</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内容占位符 2"/>
          <p:cNvSpPr>
            <a:spLocks noGrp="1"/>
          </p:cNvSpPr>
          <p:nvPr>
            <p:ph idx="1"/>
          </p:nvPr>
        </p:nvSpPr>
        <p:spPr>
          <a:xfrm>
            <a:off x="755576" y="1383618"/>
            <a:ext cx="7632848" cy="3240360"/>
          </a:xfrm>
        </p:spPr>
        <p:txBody>
          <a:bodyPr>
            <a:normAutofit fontScale="92500" lnSpcReduction="20000"/>
          </a:bodyPr>
          <a:lstStyle/>
          <a:p>
            <a:r>
              <a:rPr lang="zh-TW" altLang="en-US" sz="3200" dirty="0">
                <a:latin typeface="Arial Unicode MS" pitchFamily="34" charset="-120"/>
                <a:ea typeface="Arial Unicode MS" pitchFamily="34" charset="-120"/>
                <a:cs typeface="Arial Unicode MS" pitchFamily="34" charset="-120"/>
              </a:rPr>
              <a:t>「撒旦」在希伯來文用</a:t>
            </a:r>
            <a:r>
              <a:rPr lang="en-US" altLang="zh-TW" sz="3200" dirty="0">
                <a:latin typeface="Arial Unicode MS" pitchFamily="34" charset="-120"/>
                <a:ea typeface="Arial Unicode MS" pitchFamily="34" charset="-120"/>
                <a:cs typeface="Arial Unicode MS" pitchFamily="34" charset="-120"/>
              </a:rPr>
              <a:t>26</a:t>
            </a:r>
            <a:r>
              <a:rPr lang="zh-TW" altLang="en-US" sz="3200" dirty="0">
                <a:latin typeface="Arial Unicode MS" pitchFamily="34" charset="-120"/>
                <a:ea typeface="Arial Unicode MS" pitchFamily="34" charset="-120"/>
                <a:cs typeface="Arial Unicode MS" pitchFamily="34" charset="-120"/>
              </a:rPr>
              <a:t>次 </a:t>
            </a:r>
            <a:r>
              <a:rPr lang="en-US" altLang="zh-TW" sz="3200" dirty="0">
                <a:latin typeface="Arial Unicode MS" pitchFamily="34" charset="-120"/>
                <a:ea typeface="Arial Unicode MS" pitchFamily="34" charset="-120"/>
                <a:cs typeface="Arial Unicode MS" pitchFamily="34" charset="-120"/>
              </a:rPr>
              <a:t>= </a:t>
            </a:r>
            <a:r>
              <a:rPr lang="zh-TW" altLang="en-US" sz="3200" dirty="0">
                <a:latin typeface="Arial Unicode MS" pitchFamily="34" charset="-120"/>
                <a:ea typeface="Arial Unicode MS" pitchFamily="34" charset="-120"/>
                <a:cs typeface="Arial Unicode MS" pitchFamily="34" charset="-120"/>
              </a:rPr>
              <a:t>敵擋</a:t>
            </a:r>
            <a:r>
              <a:rPr lang="en-US" altLang="zh-TW" sz="3200" dirty="0">
                <a:latin typeface="Arial Unicode MS" pitchFamily="34" charset="-120"/>
                <a:ea typeface="Arial Unicode MS" pitchFamily="34" charset="-120"/>
                <a:cs typeface="Arial Unicode MS" pitchFamily="34" charset="-120"/>
              </a:rPr>
              <a:t>(</a:t>
            </a:r>
            <a:r>
              <a:rPr lang="zh-TW" altLang="en-US" sz="3200" dirty="0">
                <a:latin typeface="Arial Unicode MS" pitchFamily="34" charset="-120"/>
                <a:ea typeface="Arial Unicode MS" pitchFamily="34" charset="-120"/>
                <a:cs typeface="Arial Unicode MS" pitchFamily="34" charset="-120"/>
              </a:rPr>
              <a:t>作對</a:t>
            </a:r>
            <a:r>
              <a:rPr lang="en-US" altLang="zh-TW" sz="3200" dirty="0">
                <a:latin typeface="Arial Unicode MS" pitchFamily="34" charset="-120"/>
                <a:ea typeface="Arial Unicode MS" pitchFamily="34" charset="-120"/>
                <a:cs typeface="Arial Unicode MS" pitchFamily="34" charset="-120"/>
              </a:rPr>
              <a:t>)</a:t>
            </a:r>
          </a:p>
          <a:p>
            <a:r>
              <a:rPr lang="zh-TW" altLang="en-US" sz="3200" dirty="0">
                <a:latin typeface="Arial Unicode MS" pitchFamily="34" charset="-120"/>
                <a:ea typeface="Arial Unicode MS" pitchFamily="34" charset="-120"/>
                <a:cs typeface="Arial Unicode MS" pitchFamily="34" charset="-120"/>
              </a:rPr>
              <a:t>舊約用這字</a:t>
            </a:r>
            <a:r>
              <a:rPr lang="en-US" altLang="zh-TW" sz="3200" dirty="0">
                <a:latin typeface="Arial Unicode MS" pitchFamily="34" charset="-120"/>
                <a:ea typeface="Arial Unicode MS" pitchFamily="34" charset="-120"/>
                <a:cs typeface="Arial Unicode MS" pitchFamily="34" charset="-120"/>
              </a:rPr>
              <a:t>(</a:t>
            </a:r>
            <a:r>
              <a:rPr lang="zh-TW" altLang="en-US" sz="3200" dirty="0">
                <a:latin typeface="Arial Unicode MS" pitchFamily="34" charset="-120"/>
                <a:ea typeface="Arial Unicode MS" pitchFamily="34" charset="-120"/>
                <a:cs typeface="Arial Unicode MS" pitchFamily="34" charset="-120"/>
              </a:rPr>
              <a:t>除一次</a:t>
            </a:r>
            <a:r>
              <a:rPr lang="en-US" altLang="zh-TW" sz="3200" dirty="0">
                <a:latin typeface="Arial Unicode MS" pitchFamily="34" charset="-120"/>
                <a:ea typeface="Arial Unicode MS" pitchFamily="34" charset="-120"/>
                <a:cs typeface="Arial Unicode MS" pitchFamily="34" charset="-120"/>
              </a:rPr>
              <a:t>)</a:t>
            </a:r>
            <a:r>
              <a:rPr lang="zh-TW" altLang="en-US" sz="3200" dirty="0">
                <a:latin typeface="Arial Unicode MS" pitchFamily="34" charset="-120"/>
                <a:ea typeface="Arial Unicode MS" pitchFamily="34" charset="-120"/>
                <a:cs typeface="Arial Unicode MS" pitchFamily="34" charset="-120"/>
              </a:rPr>
              <a:t>都指他引誘人犯罪</a:t>
            </a:r>
            <a:endParaRPr lang="en-US" altLang="zh-TW" sz="3200" dirty="0">
              <a:latin typeface="Arial Unicode MS" pitchFamily="34" charset="-120"/>
              <a:ea typeface="Arial Unicode MS" pitchFamily="34" charset="-120"/>
              <a:cs typeface="Arial Unicode MS" pitchFamily="34" charset="-120"/>
            </a:endParaRPr>
          </a:p>
          <a:p>
            <a:r>
              <a:rPr lang="zh-TW" altLang="en-US" sz="3200" dirty="0">
                <a:latin typeface="Arial Unicode MS" pitchFamily="34" charset="-120"/>
                <a:ea typeface="Arial Unicode MS" pitchFamily="34" charset="-120"/>
                <a:cs typeface="Arial Unicode MS" pitchFamily="34" charset="-120"/>
              </a:rPr>
              <a:t>聖經無直接指創世記的蛇是撒旦</a:t>
            </a:r>
            <a:r>
              <a:rPr lang="en-US" altLang="zh-TW" sz="3200" dirty="0">
                <a:latin typeface="Arial Unicode MS" pitchFamily="34" charset="-120"/>
                <a:ea typeface="Arial Unicode MS" pitchFamily="34" charset="-120"/>
                <a:cs typeface="Arial Unicode MS" pitchFamily="34" charset="-120"/>
              </a:rPr>
              <a:t>(</a:t>
            </a:r>
            <a:r>
              <a:rPr lang="zh-TW" altLang="en-US" sz="3200" dirty="0">
                <a:latin typeface="Arial Unicode MS" pitchFamily="34" charset="-120"/>
                <a:ea typeface="Arial Unicode MS" pitchFamily="34" charset="-120"/>
                <a:cs typeface="Arial Unicode MS" pitchFamily="34" charset="-120"/>
              </a:rPr>
              <a:t>後期拉比看法</a:t>
            </a:r>
            <a:r>
              <a:rPr lang="en-US" altLang="zh-TW" sz="3200" dirty="0">
                <a:latin typeface="Arial Unicode MS" pitchFamily="34" charset="-120"/>
                <a:ea typeface="Arial Unicode MS" pitchFamily="34" charset="-120"/>
                <a:cs typeface="Arial Unicode MS" pitchFamily="34" charset="-120"/>
              </a:rPr>
              <a:t>,</a:t>
            </a:r>
            <a:r>
              <a:rPr lang="zh-TW" altLang="en-US" sz="3200" dirty="0">
                <a:latin typeface="Arial Unicode MS" pitchFamily="34" charset="-120"/>
                <a:ea typeface="Arial Unicode MS" pitchFamily="34" charset="-120"/>
                <a:cs typeface="Arial Unicode MS" pitchFamily="34" charset="-120"/>
              </a:rPr>
              <a:t>教會也接受</a:t>
            </a:r>
            <a:r>
              <a:rPr lang="en-US" altLang="zh-TW" sz="3200" dirty="0">
                <a:latin typeface="Arial Unicode MS" pitchFamily="34" charset="-120"/>
                <a:ea typeface="Arial Unicode MS" pitchFamily="34" charset="-120"/>
                <a:cs typeface="Arial Unicode MS" pitchFamily="34" charset="-120"/>
              </a:rPr>
              <a:t>)</a:t>
            </a:r>
          </a:p>
          <a:p>
            <a:r>
              <a:rPr lang="zh-TW" altLang="en-US" sz="3200" dirty="0">
                <a:latin typeface="Arial Unicode MS" pitchFamily="34" charset="-120"/>
                <a:ea typeface="Arial Unicode MS" pitchFamily="34" charset="-120"/>
                <a:cs typeface="Arial Unicode MS" pitchFamily="34" charset="-120"/>
              </a:rPr>
              <a:t>從猶太人文獻如以諾一書、禧年書及死海文庫，將撒旦及他的差役看為一切邪惡的來源。</a:t>
            </a:r>
            <a:endParaRPr lang="en-US" altLang="zh-TW" sz="3200" dirty="0">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3579446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割禮與選民觀念</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8" name="内容占位符 7"/>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23991" y="1590675"/>
            <a:ext cx="3149568" cy="2702719"/>
          </a:xfrm>
        </p:spPr>
      </p:pic>
      <p:pic>
        <p:nvPicPr>
          <p:cNvPr id="7" name="内容占位符 3"/>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5058783" y="1589485"/>
            <a:ext cx="2410985" cy="2703909"/>
          </a:xfrm>
        </p:spPr>
      </p:pic>
    </p:spTree>
    <p:extLst>
      <p:ext uri="{BB962C8B-B14F-4D97-AF65-F5344CB8AC3E}">
        <p14:creationId xmlns:p14="http://schemas.microsoft.com/office/powerpoint/2010/main" val="37238316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律法與生活</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9673" y="1329613"/>
            <a:ext cx="5884953" cy="3310286"/>
          </a:xfrm>
        </p:spPr>
      </p:pic>
    </p:spTree>
    <p:extLst>
      <p:ext uri="{BB962C8B-B14F-4D97-AF65-F5344CB8AC3E}">
        <p14:creationId xmlns:p14="http://schemas.microsoft.com/office/powerpoint/2010/main" val="3369380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拿細耳人</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内容占位符 2"/>
          <p:cNvSpPr>
            <a:spLocks noGrp="1"/>
          </p:cNvSpPr>
          <p:nvPr>
            <p:ph idx="1"/>
          </p:nvPr>
        </p:nvSpPr>
        <p:spPr/>
        <p:txBody>
          <a:bodyPr>
            <a:normAutofit fontScale="77500" lnSpcReduction="20000"/>
          </a:bodyPr>
          <a:lstStyle/>
          <a:p>
            <a:r>
              <a:rPr lang="zh-TW" altLang="en-US" sz="3600" dirty="0"/>
              <a:t>立誓的拿細耳人</a:t>
            </a:r>
            <a:endParaRPr lang="en-US" altLang="zh-TW" sz="3600" dirty="0"/>
          </a:p>
          <a:p>
            <a:r>
              <a:rPr lang="zh-TW" altLang="en-US" sz="3600" dirty="0"/>
              <a:t> </a:t>
            </a:r>
            <a:r>
              <a:rPr lang="en-US" altLang="zh-TW" sz="3600" dirty="0"/>
              <a:t>/</a:t>
            </a:r>
            <a:r>
              <a:rPr lang="zh-TW" altLang="en-US" sz="3600" dirty="0"/>
              <a:t>不酒</a:t>
            </a:r>
            <a:r>
              <a:rPr lang="en-US" altLang="zh-TW" sz="3600" dirty="0"/>
              <a:t>/</a:t>
            </a:r>
            <a:r>
              <a:rPr lang="zh-TW" altLang="en-US" sz="3600" dirty="0"/>
              <a:t>不剃頭</a:t>
            </a:r>
          </a:p>
          <a:p>
            <a:r>
              <a:rPr lang="zh-TW" altLang="en-US" sz="3600" dirty="0"/>
              <a:t>還願 </a:t>
            </a:r>
            <a:r>
              <a:rPr lang="en-US" altLang="zh-TW" sz="3600" dirty="0"/>
              <a:t>/ </a:t>
            </a:r>
            <a:r>
              <a:rPr lang="zh-TW" altLang="en-US" sz="3600" dirty="0"/>
              <a:t>剃頭</a:t>
            </a:r>
            <a:endParaRPr lang="en-US" altLang="zh-TW" sz="3600" dirty="0"/>
          </a:p>
          <a:p>
            <a:pPr algn="r"/>
            <a:r>
              <a:rPr lang="zh-TW" altLang="en-US" sz="3600" dirty="0"/>
              <a:t>參孫、</a:t>
            </a:r>
            <a:endParaRPr lang="en-US" altLang="zh-TW" sz="3600" dirty="0"/>
          </a:p>
          <a:p>
            <a:pPr algn="r"/>
            <a:r>
              <a:rPr lang="zh-TW" altLang="en-US" sz="3600" dirty="0"/>
              <a:t>撒母耳、</a:t>
            </a:r>
            <a:endParaRPr lang="en-US" altLang="zh-TW" sz="3600" dirty="0"/>
          </a:p>
          <a:p>
            <a:pPr algn="r"/>
            <a:r>
              <a:rPr lang="zh-TW" altLang="en-US" sz="3600" dirty="0"/>
              <a:t>施洗約翰</a:t>
            </a:r>
            <a:endParaRPr lang="zh-HK" altLang="en-US" sz="3600" dirty="0"/>
          </a:p>
        </p:txBody>
      </p:sp>
    </p:spTree>
    <p:extLst>
      <p:ext uri="{BB962C8B-B14F-4D97-AF65-F5344CB8AC3E}">
        <p14:creationId xmlns:p14="http://schemas.microsoft.com/office/powerpoint/2010/main" val="366103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2458616" cy="1393664"/>
          </a:xfrm>
        </p:spPr>
        <p:txBody>
          <a:bodyPr>
            <a:normAutofit fontScale="90000"/>
          </a:bodyPr>
          <a:lstStyle/>
          <a:p>
            <a:pPr algn="l"/>
            <a:r>
              <a:rPr lang="zh-TW" altLang="en-US" dirty="0">
                <a:latin typeface="Arial Unicode MS" pitchFamily="34" charset="-120"/>
                <a:ea typeface="Arial Unicode MS" pitchFamily="34" charset="-120"/>
                <a:cs typeface="Arial Unicode MS" pitchFamily="34" charset="-120"/>
              </a:rPr>
              <a:t>兩大洲上的公路</a:t>
            </a:r>
            <a:endParaRPr lang="zh-HK" altLang="en-US" dirty="0">
              <a:latin typeface="Arial Unicode MS" pitchFamily="34" charset="-120"/>
              <a:ea typeface="Arial Unicode MS" pitchFamily="34" charset="-120"/>
              <a:cs typeface="Arial Unicode MS" pitchFamily="34" charset="-120"/>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67944" y="1673"/>
            <a:ext cx="5076056" cy="5141827"/>
          </a:xfrm>
        </p:spPr>
      </p:pic>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0"/>
            <a:ext cx="4176464" cy="5467967"/>
          </a:xfrm>
          <a:prstGeom prst="rect">
            <a:avLst/>
          </a:prstGeom>
        </p:spPr>
      </p:pic>
    </p:spTree>
    <p:extLst>
      <p:ext uri="{BB962C8B-B14F-4D97-AF65-F5344CB8AC3E}">
        <p14:creationId xmlns:p14="http://schemas.microsoft.com/office/powerpoint/2010/main" val="264017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血的觀念</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3" name="内容占位符 2"/>
          <p:cNvSpPr>
            <a:spLocks noGrp="1"/>
          </p:cNvSpPr>
          <p:nvPr>
            <p:ph sz="quarter" idx="13"/>
          </p:nvPr>
        </p:nvSpPr>
        <p:spPr/>
        <p:txBody>
          <a:bodyPr>
            <a:normAutofit fontScale="77500" lnSpcReduction="20000"/>
          </a:bodyPr>
          <a:lstStyle/>
          <a:p>
            <a:r>
              <a:rPr lang="zh-TW" altLang="en-US" sz="3600" dirty="0">
                <a:latin typeface="Arial Unicode MS" pitchFamily="34" charset="-120"/>
                <a:ea typeface="Arial Unicode MS" pitchFamily="34" charset="-120"/>
                <a:cs typeface="Arial Unicode MS" pitchFamily="34" charset="-120"/>
              </a:rPr>
              <a:t>古人對血和殺牲有複雜心理反應</a:t>
            </a:r>
            <a:endParaRPr lang="en-US" altLang="zh-TW" sz="3600" dirty="0">
              <a:latin typeface="Arial Unicode MS" pitchFamily="34" charset="-120"/>
              <a:ea typeface="Arial Unicode MS" pitchFamily="34" charset="-120"/>
              <a:cs typeface="Arial Unicode MS" pitchFamily="34" charset="-120"/>
            </a:endParaRPr>
          </a:p>
          <a:p>
            <a:r>
              <a:rPr lang="zh-TW" altLang="en-US" sz="3600" dirty="0">
                <a:latin typeface="Arial Unicode MS" pitchFamily="34" charset="-120"/>
                <a:ea typeface="Arial Unicode MS" pitchFamily="34" charset="-120"/>
                <a:cs typeface="Arial Unicode MS" pitchFamily="34" charset="-120"/>
              </a:rPr>
              <a:t>上帝給人類的原則</a:t>
            </a:r>
            <a:endParaRPr lang="en-US" altLang="zh-TW" sz="3600" dirty="0">
              <a:latin typeface="Arial Unicode MS" pitchFamily="34" charset="-120"/>
              <a:ea typeface="Arial Unicode MS" pitchFamily="34" charset="-120"/>
              <a:cs typeface="Arial Unicode MS" pitchFamily="34" charset="-120"/>
            </a:endParaRPr>
          </a:p>
          <a:p>
            <a:r>
              <a:rPr lang="zh-TW" altLang="en-US" sz="3600" dirty="0">
                <a:latin typeface="Arial Unicode MS" pitchFamily="34" charset="-120"/>
                <a:ea typeface="Arial Unicode MS" pitchFamily="34" charset="-120"/>
                <a:cs typeface="Arial Unicode MS" pitchFamily="34" charset="-120"/>
              </a:rPr>
              <a:t>律法對以色列民的要求</a:t>
            </a:r>
            <a:endParaRPr lang="en-US" altLang="zh-TW" sz="3600" dirty="0">
              <a:latin typeface="Arial Unicode MS" pitchFamily="34" charset="-120"/>
              <a:ea typeface="Arial Unicode MS" pitchFamily="34" charset="-120"/>
              <a:cs typeface="Arial Unicode MS" pitchFamily="34" charset="-120"/>
            </a:endParaRPr>
          </a:p>
        </p:txBody>
      </p:sp>
      <p:pic>
        <p:nvPicPr>
          <p:cNvPr id="5" name="内容占位符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161089" y="1589485"/>
            <a:ext cx="2206372" cy="2703909"/>
          </a:xfrm>
        </p:spPr>
      </p:pic>
    </p:spTree>
    <p:extLst>
      <p:ext uri="{BB962C8B-B14F-4D97-AF65-F5344CB8AC3E}">
        <p14:creationId xmlns:p14="http://schemas.microsoft.com/office/powerpoint/2010/main" val="3330203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32569" y="1005576"/>
            <a:ext cx="6179791" cy="3726414"/>
          </a:xfrm>
        </p:spPr>
      </p:pic>
      <p:sp>
        <p:nvSpPr>
          <p:cNvPr id="2" name="Title 1"/>
          <p:cNvSpPr>
            <a:spLocks noGrp="1"/>
          </p:cNvSpPr>
          <p:nvPr>
            <p:ph type="title"/>
          </p:nvPr>
        </p:nvSpPr>
        <p:spPr>
          <a:xfrm>
            <a:off x="1187625" y="357504"/>
            <a:ext cx="6965245" cy="901864"/>
          </a:xfrm>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罪的觀念</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1910543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584" y="573528"/>
            <a:ext cx="7560840" cy="4075766"/>
          </a:xfrm>
        </p:spPr>
      </p:pic>
      <p:sp>
        <p:nvSpPr>
          <p:cNvPr id="5" name="标题 1"/>
          <p:cNvSpPr txBox="1">
            <a:spLocks/>
          </p:cNvSpPr>
          <p:nvPr/>
        </p:nvSpPr>
        <p:spPr>
          <a:xfrm>
            <a:off x="1221032" y="3921900"/>
            <a:ext cx="6965245" cy="9018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猶太人看陰間</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51047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67619" y="1113588"/>
            <a:ext cx="6196405" cy="2702859"/>
          </a:xfrm>
        </p:spPr>
        <p:txBody>
          <a:bodyPr/>
          <a:lstStyle/>
          <a:p>
            <a:endParaRPr lang="zh-HK" altLang="en-US" dirty="0"/>
          </a:p>
        </p:txBody>
      </p:sp>
      <p:pic>
        <p:nvPicPr>
          <p:cNvPr id="7"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523596"/>
            <a:ext cx="7932422" cy="4154388"/>
          </a:xfrm>
          <a:prstGeom prst="rect">
            <a:avLst/>
          </a:prstGeom>
        </p:spPr>
      </p:pic>
      <p:sp>
        <p:nvSpPr>
          <p:cNvPr id="2" name="标题 1"/>
          <p:cNvSpPr>
            <a:spLocks noGrp="1"/>
          </p:cNvSpPr>
          <p:nvPr>
            <p:ph type="title"/>
          </p:nvPr>
        </p:nvSpPr>
        <p:spPr>
          <a:xfrm>
            <a:off x="1095148" y="72664"/>
            <a:ext cx="6965245" cy="901864"/>
          </a:xfrm>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地獄</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5396535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天和天上的天</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1383619"/>
            <a:ext cx="6418910" cy="3206975"/>
          </a:xfrm>
        </p:spPr>
      </p:pic>
    </p:spTree>
    <p:extLst>
      <p:ext uri="{BB962C8B-B14F-4D97-AF65-F5344CB8AC3E}">
        <p14:creationId xmlns:p14="http://schemas.microsoft.com/office/powerpoint/2010/main" val="23128955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潔淨與不潔淨觀念</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5" y="1545636"/>
            <a:ext cx="8333109" cy="2862318"/>
          </a:xfrm>
        </p:spPr>
      </p:pic>
    </p:spTree>
    <p:extLst>
      <p:ext uri="{BB962C8B-B14F-4D97-AF65-F5344CB8AC3E}">
        <p14:creationId xmlns:p14="http://schemas.microsoft.com/office/powerpoint/2010/main" val="4009387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獻祭</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609" y="1329612"/>
            <a:ext cx="7301917" cy="3587067"/>
          </a:xfrm>
        </p:spPr>
      </p:pic>
    </p:spTree>
    <p:extLst>
      <p:ext uri="{BB962C8B-B14F-4D97-AF65-F5344CB8AC3E}">
        <p14:creationId xmlns:p14="http://schemas.microsoft.com/office/powerpoint/2010/main" val="35372265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會幕</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24" y="1383618"/>
            <a:ext cx="8834208" cy="3456384"/>
          </a:xfrm>
        </p:spPr>
      </p:pic>
    </p:spTree>
    <p:extLst>
      <p:ext uri="{BB962C8B-B14F-4D97-AF65-F5344CB8AC3E}">
        <p14:creationId xmlns:p14="http://schemas.microsoft.com/office/powerpoint/2010/main" val="23452586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7" y="357504"/>
            <a:ext cx="6965245" cy="702078"/>
          </a:xfrm>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第一聖殿</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1006641"/>
            <a:ext cx="8712968" cy="4136860"/>
          </a:xfrm>
        </p:spPr>
      </p:pic>
    </p:spTree>
    <p:extLst>
      <p:ext uri="{BB962C8B-B14F-4D97-AF65-F5344CB8AC3E}">
        <p14:creationId xmlns:p14="http://schemas.microsoft.com/office/powerpoint/2010/main" val="17194897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第一聖殿</a:t>
            </a:r>
            <a:endParaRPr lang="zh-HK" alt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3773" y="-11648"/>
            <a:ext cx="7856659" cy="5877764"/>
          </a:xfrm>
        </p:spPr>
      </p:pic>
    </p:spTree>
    <p:extLst>
      <p:ext uri="{BB962C8B-B14F-4D97-AF65-F5344CB8AC3E}">
        <p14:creationId xmlns:p14="http://schemas.microsoft.com/office/powerpoint/2010/main" val="3317814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r>
              <a:rPr lang="zh-TW" altLang="en-US" dirty="0">
                <a:latin typeface="Arial Unicode MS" pitchFamily="34" charset="-120"/>
                <a:ea typeface="Arial Unicode MS" pitchFamily="34" charset="-120"/>
                <a:cs typeface="Arial Unicode MS" pitchFamily="34" charset="-120"/>
              </a:rPr>
              <a:t>交通樞紐</a:t>
            </a:r>
            <a:endParaRPr lang="zh-HK" altLang="en-US" dirty="0">
              <a:latin typeface="Arial Unicode MS" pitchFamily="34" charset="-120"/>
              <a:ea typeface="Arial Unicode MS" pitchFamily="34" charset="-120"/>
              <a:cs typeface="Arial Unicode MS" pitchFamily="34" charset="-120"/>
            </a:endParaRPr>
          </a:p>
        </p:txBody>
      </p:sp>
      <p:sp>
        <p:nvSpPr>
          <p:cNvPr id="2" name="Content Placeholder 1"/>
          <p:cNvSpPr>
            <a:spLocks noGrp="1"/>
          </p:cNvSpPr>
          <p:nvPr>
            <p:ph sz="quarter" idx="13"/>
          </p:nvPr>
        </p:nvSpPr>
        <p:spPr/>
        <p:txBody>
          <a:bodyPr/>
          <a:lstStyle/>
          <a:p>
            <a:endParaRPr lang="zh-HK" altLang="en-US"/>
          </a:p>
        </p:txBody>
      </p:sp>
      <p:pic>
        <p:nvPicPr>
          <p:cNvPr id="7" name="Content Placeholder 6"/>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067944" y="1672"/>
            <a:ext cx="5076056" cy="5141828"/>
          </a:xfrm>
        </p:spPr>
      </p:pic>
      <p:pic>
        <p:nvPicPr>
          <p:cNvPr id="6" name="Content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4918039" cy="5228491"/>
          </a:xfrm>
          <a:prstGeom prst="rect">
            <a:avLst/>
          </a:prstGeom>
        </p:spPr>
      </p:pic>
    </p:spTree>
    <p:extLst>
      <p:ext uri="{BB962C8B-B14F-4D97-AF65-F5344CB8AC3E}">
        <p14:creationId xmlns:p14="http://schemas.microsoft.com/office/powerpoint/2010/main" val="110108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7624" y="-8049"/>
            <a:ext cx="7056784" cy="5292588"/>
          </a:xfrm>
        </p:spPr>
      </p:pic>
    </p:spTree>
    <p:extLst>
      <p:ext uri="{BB962C8B-B14F-4D97-AF65-F5344CB8AC3E}">
        <p14:creationId xmlns:p14="http://schemas.microsoft.com/office/powerpoint/2010/main" val="14506502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7" y="465516"/>
            <a:ext cx="6965245" cy="901864"/>
          </a:xfrm>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第二聖殿</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221600"/>
            <a:ext cx="9173843" cy="3234660"/>
          </a:xfrm>
        </p:spPr>
      </p:pic>
    </p:spTree>
    <p:extLst>
      <p:ext uri="{BB962C8B-B14F-4D97-AF65-F5344CB8AC3E}">
        <p14:creationId xmlns:p14="http://schemas.microsoft.com/office/powerpoint/2010/main" val="30919476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rPr>
              <a:t>宗教節期</a:t>
            </a:r>
            <a:endParaRPr lang="zh-HK" altLang="en-US"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191" y="1"/>
            <a:ext cx="9180191" cy="5163857"/>
          </a:xfrm>
        </p:spPr>
      </p:pic>
    </p:spTree>
    <p:extLst>
      <p:ext uri="{BB962C8B-B14F-4D97-AF65-F5344CB8AC3E}">
        <p14:creationId xmlns:p14="http://schemas.microsoft.com/office/powerpoint/2010/main" val="27957358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115617" y="386162"/>
            <a:ext cx="6965245" cy="901864"/>
          </a:xfrm>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重要的角色</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7" name="内容占位符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55576" y="1869673"/>
            <a:ext cx="2247900" cy="1935956"/>
          </a:xfrm>
        </p:spPr>
      </p:pic>
      <p:pic>
        <p:nvPicPr>
          <p:cNvPr id="8" name="内容占位符 7"/>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3563888" y="1437624"/>
            <a:ext cx="2221992" cy="3024378"/>
          </a:xfr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4992" y="2879775"/>
            <a:ext cx="2002071" cy="175278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0100" y="1275606"/>
            <a:ext cx="2143949" cy="1512168"/>
          </a:xfrm>
          <a:prstGeom prst="rect">
            <a:avLst/>
          </a:prstGeom>
        </p:spPr>
      </p:pic>
    </p:spTree>
    <p:extLst>
      <p:ext uri="{BB962C8B-B14F-4D97-AF65-F5344CB8AC3E}">
        <p14:creationId xmlns:p14="http://schemas.microsoft.com/office/powerpoint/2010/main" val="418861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耶和華的日子</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3676" y="1634214"/>
            <a:ext cx="6196013" cy="2613260"/>
          </a:xfrm>
        </p:spPr>
      </p:pic>
    </p:spTree>
    <p:extLst>
      <p:ext uri="{BB962C8B-B14F-4D97-AF65-F5344CB8AC3E}">
        <p14:creationId xmlns:p14="http://schemas.microsoft.com/office/powerpoint/2010/main" val="19317047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耶和華的日子</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3676" y="1634214"/>
            <a:ext cx="6196013" cy="2613260"/>
          </a:xfrm>
        </p:spPr>
      </p:pic>
    </p:spTree>
    <p:extLst>
      <p:ext uri="{BB962C8B-B14F-4D97-AF65-F5344CB8AC3E}">
        <p14:creationId xmlns:p14="http://schemas.microsoft.com/office/powerpoint/2010/main" val="16038831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467544" y="1059583"/>
            <a:ext cx="3528392" cy="3982700"/>
          </a:xfrm>
        </p:spPr>
      </p:pic>
      <p:pic>
        <p:nvPicPr>
          <p:cNvPr id="6" name="内容占位符 5"/>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4139952" y="1923678"/>
            <a:ext cx="3996724" cy="1697338"/>
          </a:xfrm>
        </p:spPr>
      </p:pic>
      <p:sp>
        <p:nvSpPr>
          <p:cNvPr id="2" name="标题 1"/>
          <p:cNvSpPr>
            <a:spLocks noGrp="1"/>
          </p:cNvSpPr>
          <p:nvPr>
            <p:ph type="title"/>
          </p:nvPr>
        </p:nvSpPr>
        <p:spPr>
          <a:xfrm>
            <a:off x="1187625" y="357504"/>
            <a:ext cx="6965245" cy="901864"/>
          </a:xfrm>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等候 </a:t>
            </a:r>
            <a:r>
              <a:rPr lang="en-US" altLang="zh-TW" sz="5600" dirty="0">
                <a:solidFill>
                  <a:schemeClr val="accent1">
                    <a:lumMod val="75000"/>
                  </a:schemeClr>
                </a:solidFill>
                <a:latin typeface="Arial Unicode MS" pitchFamily="34" charset="-120"/>
                <a:ea typeface="Arial Unicode MS" pitchFamily="34" charset="-120"/>
                <a:cs typeface="Arial Unicode MS" pitchFamily="34" charset="-120"/>
              </a:rPr>
              <a:t>– </a:t>
            </a:r>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以色列復興</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144766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TW" altLang="en-US" sz="5600" dirty="0">
                <a:solidFill>
                  <a:schemeClr val="accent1">
                    <a:lumMod val="75000"/>
                  </a:schemeClr>
                </a:solidFill>
                <a:latin typeface="Arial Unicode MS" pitchFamily="34" charset="-120"/>
                <a:ea typeface="Arial Unicode MS" pitchFamily="34" charset="-120"/>
                <a:cs typeface="Arial Unicode MS" pitchFamily="34" charset="-120"/>
              </a:rPr>
              <a:t>猶太會堂</a:t>
            </a:r>
            <a:endParaRPr lang="zh-HK" altLang="en-US" sz="5600"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9673" y="1383618"/>
            <a:ext cx="5993677" cy="3071760"/>
          </a:xfrm>
        </p:spPr>
      </p:pic>
    </p:spTree>
    <p:extLst>
      <p:ext uri="{BB962C8B-B14F-4D97-AF65-F5344CB8AC3E}">
        <p14:creationId xmlns:p14="http://schemas.microsoft.com/office/powerpoint/2010/main" val="401251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92080" y="205978"/>
            <a:ext cx="3394720" cy="4526012"/>
          </a:xfrm>
        </p:spPr>
        <p:txBody>
          <a:bodyPr>
            <a:normAutofit fontScale="90000"/>
          </a:bodyPr>
          <a:lstStyle/>
          <a:p>
            <a:r>
              <a:rPr lang="zh-TW" altLang="en-US" sz="6000" dirty="0">
                <a:latin typeface="Arial Unicode MS" panose="020B0604020202020204" pitchFamily="34" charset="-120"/>
                <a:ea typeface="Arial Unicode MS" panose="020B0604020202020204" pitchFamily="34" charset="-120"/>
                <a:cs typeface="Arial Unicode MS" panose="020B0604020202020204" pitchFamily="34" charset="-120"/>
              </a:rPr>
              <a:t>區內</a:t>
            </a:r>
            <a:r>
              <a:rPr lang="en-US" altLang="zh-TW" sz="6000" dirty="0">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6000" dirty="0">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6000" dirty="0">
                <a:latin typeface="Arial Unicode MS" panose="020B0604020202020204" pitchFamily="34" charset="-120"/>
                <a:ea typeface="Arial Unicode MS" panose="020B0604020202020204" pitchFamily="34" charset="-120"/>
                <a:cs typeface="Arial Unicode MS" panose="020B0604020202020204" pitchFamily="34" charset="-120"/>
              </a:rPr>
              <a:t>兩條主要國際幹綫</a:t>
            </a:r>
            <a:r>
              <a:rPr lang="en-US" altLang="zh-TW" sz="6000" dirty="0">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6000" dirty="0">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6000" dirty="0">
                <a:latin typeface="Arial Unicode MS" panose="020B0604020202020204" pitchFamily="34" charset="-120"/>
                <a:ea typeface="Arial Unicode MS" panose="020B0604020202020204" pitchFamily="34" charset="-120"/>
                <a:cs typeface="Arial Unicode MS" panose="020B0604020202020204" pitchFamily="34" charset="-120"/>
              </a:rPr>
              <a:t>沿海大道及</a:t>
            </a:r>
            <a:r>
              <a:rPr lang="en-US" altLang="zh-TW" sz="6000" dirty="0">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6000" dirty="0">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6000" dirty="0">
                <a:latin typeface="Arial Unicode MS" panose="020B0604020202020204" pitchFamily="34" charset="-120"/>
                <a:ea typeface="Arial Unicode MS" panose="020B0604020202020204" pitchFamily="34" charset="-120"/>
                <a:cs typeface="Arial Unicode MS" panose="020B0604020202020204" pitchFamily="34" charset="-120"/>
              </a:rPr>
              <a:t>王道</a:t>
            </a:r>
            <a:r>
              <a:rPr lang="en-US" altLang="zh-TW" sz="6000" dirty="0">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6000" dirty="0">
                <a:latin typeface="Arial Unicode MS" panose="020B0604020202020204" pitchFamily="34" charset="-120"/>
                <a:ea typeface="Arial Unicode MS" panose="020B0604020202020204" pitchFamily="34" charset="-120"/>
                <a:cs typeface="Arial Unicode MS" panose="020B0604020202020204" pitchFamily="34" charset="-120"/>
              </a:rPr>
            </a:br>
            <a:endParaRPr lang="zh-HK" altLang="en-US" sz="6000"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4918039" cy="5228491"/>
          </a:xfrm>
        </p:spPr>
      </p:pic>
    </p:spTree>
    <p:extLst>
      <p:ext uri="{BB962C8B-B14F-4D97-AF65-F5344CB8AC3E}">
        <p14:creationId xmlns:p14="http://schemas.microsoft.com/office/powerpoint/2010/main" val="183167546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4079</TotalTime>
  <Words>13257</Words>
  <Application>Microsoft Office PowerPoint</Application>
  <PresentationFormat>全屏显示(16:9)</PresentationFormat>
  <Paragraphs>514</Paragraphs>
  <Slides>87</Slides>
  <Notes>77</Notes>
  <HiddenSlides>0</HiddenSlides>
  <MMClips>0</MMClips>
  <ScaleCrop>false</ScaleCrop>
  <HeadingPairs>
    <vt:vector size="4" baseType="variant">
      <vt:variant>
        <vt:lpstr>主题</vt:lpstr>
      </vt:variant>
      <vt:variant>
        <vt:i4>2</vt:i4>
      </vt:variant>
      <vt:variant>
        <vt:lpstr>幻灯片标题</vt:lpstr>
      </vt:variant>
      <vt:variant>
        <vt:i4>87</vt:i4>
      </vt:variant>
    </vt:vector>
  </HeadingPairs>
  <TitlesOfParts>
    <vt:vector size="89" baseType="lpstr">
      <vt:lpstr>1_Default Design</vt:lpstr>
      <vt:lpstr>Pushpin</vt:lpstr>
      <vt:lpstr>IBC 中文堂  舊約背景</vt:lpstr>
      <vt:lpstr>PowerPoint 演示文稿</vt:lpstr>
      <vt:lpstr>新月沃土</vt:lpstr>
      <vt:lpstr>新月沃土</vt:lpstr>
      <vt:lpstr>古代的超級公路</vt:lpstr>
      <vt:lpstr>地質</vt:lpstr>
      <vt:lpstr>兩大洲上的公路</vt:lpstr>
      <vt:lpstr>交通樞紐</vt:lpstr>
      <vt:lpstr>區內 兩條主要國際幹綫 沿海大道及 王道 </vt:lpstr>
      <vt:lpstr>PowerPoint 演示文稿</vt:lpstr>
      <vt:lpstr>PowerPoint 演示文稿</vt:lpstr>
      <vt:lpstr>PowerPoint 演示文稿</vt:lpstr>
      <vt:lpstr>PowerPoint 演示文稿</vt:lpstr>
      <vt:lpstr>PowerPoint 演示文稿</vt:lpstr>
      <vt:lpstr>PowerPoint 演示文稿</vt:lpstr>
      <vt:lpstr>裂谷的頂端</vt:lpstr>
      <vt:lpstr>PowerPoint 演示文稿</vt:lpstr>
      <vt:lpstr>狹路遇2个強敵</vt:lpstr>
      <vt:lpstr>氣候</vt:lpstr>
      <vt:lpstr>PowerPoint 演示文稿</vt:lpstr>
      <vt:lpstr>PowerPoint 演示文稿</vt:lpstr>
      <vt:lpstr>神與人三個重要的約</vt:lpstr>
      <vt:lpstr>世界觀</vt:lpstr>
      <vt:lpstr>一日</vt:lpstr>
      <vt:lpstr>聖經中的數字</vt:lpstr>
      <vt:lpstr>PowerPoint 演示文稿</vt:lpstr>
      <vt:lpstr>不育是女人的恥辱</vt:lpstr>
      <vt:lpstr>族長時代的風俗</vt:lpstr>
      <vt:lpstr>聖經裏的神話(1)</vt:lpstr>
      <vt:lpstr>聖經裏的神話(2)</vt:lpstr>
      <vt:lpstr>聖經裏的神話(3)</vt:lpstr>
      <vt:lpstr>聖經裏的神話(4-10)</vt:lpstr>
      <vt:lpstr>希伯來人</vt:lpstr>
      <vt:lpstr>米所波大米的神祗</vt:lpstr>
      <vt:lpstr>埃及人</vt:lpstr>
      <vt:lpstr>埃及宗教</vt:lpstr>
      <vt:lpstr>PowerPoint 演示文稿</vt:lpstr>
      <vt:lpstr>猶大/以色列 週邊國家</vt:lpstr>
      <vt:lpstr>腓尼基人</vt:lpstr>
      <vt:lpstr>文字</vt:lpstr>
      <vt:lpstr>字母演進</vt:lpstr>
      <vt:lpstr>PowerPoint 演示文稿</vt:lpstr>
      <vt:lpstr>PowerPoint 演示文稿</vt:lpstr>
      <vt:lpstr>希伯來文與亞蘭文</vt:lpstr>
      <vt:lpstr>非利士地</vt:lpstr>
      <vt:lpstr>非利士人</vt:lpstr>
      <vt:lpstr>迦南宗教</vt:lpstr>
      <vt:lpstr>迦南宗教</vt:lpstr>
      <vt:lpstr>迦南宗教</vt:lpstr>
      <vt:lpstr>亞述人</vt:lpstr>
      <vt:lpstr>巴比倫/迦勒底人</vt:lpstr>
      <vt:lpstr>米所波大米宗教</vt:lpstr>
      <vt:lpstr>波斯</vt:lpstr>
      <vt:lpstr>波斯的瑣羅亞斯德教</vt:lpstr>
      <vt:lpstr>亞歷山大的希臘帝國 主前334-322</vt:lpstr>
      <vt:lpstr>希臘的(南方王VS北方王)</vt:lpstr>
      <vt:lpstr>希臘化：希臘哲學</vt:lpstr>
      <vt:lpstr>PowerPoint 演示文稿</vt:lpstr>
      <vt:lpstr>PowerPoint 演示文稿</vt:lpstr>
      <vt:lpstr>怎樣看預言啟示</vt:lpstr>
      <vt:lpstr>誰勝誰敗</vt:lpstr>
      <vt:lpstr>山神/戰神</vt:lpstr>
      <vt:lpstr>萬軍之耶和華</vt:lpstr>
      <vt:lpstr>海 (深淵) 觀念</vt:lpstr>
      <vt:lpstr>史前巨獸</vt:lpstr>
      <vt:lpstr>撒旦、魔鬼</vt:lpstr>
      <vt:lpstr>割禮與選民觀念</vt:lpstr>
      <vt:lpstr>律法與生活</vt:lpstr>
      <vt:lpstr>拿細耳人</vt:lpstr>
      <vt:lpstr>血的觀念</vt:lpstr>
      <vt:lpstr>罪的觀念</vt:lpstr>
      <vt:lpstr>PowerPoint 演示文稿</vt:lpstr>
      <vt:lpstr>地獄</vt:lpstr>
      <vt:lpstr>天和天上的天</vt:lpstr>
      <vt:lpstr>潔淨與不潔淨觀念</vt:lpstr>
      <vt:lpstr>獻祭</vt:lpstr>
      <vt:lpstr>會幕</vt:lpstr>
      <vt:lpstr>第一聖殿</vt:lpstr>
      <vt:lpstr>第一聖殿</vt:lpstr>
      <vt:lpstr>PowerPoint 演示文稿</vt:lpstr>
      <vt:lpstr>第二聖殿</vt:lpstr>
      <vt:lpstr>宗教節期</vt:lpstr>
      <vt:lpstr>重要的角色</vt:lpstr>
      <vt:lpstr>耶和華的日子</vt:lpstr>
      <vt:lpstr>耶和華的日子</vt:lpstr>
      <vt:lpstr>等候 – 以色列復興</vt:lpstr>
      <vt:lpstr>猶太會堂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dc:title>
  <dc:creator>wsc</dc:creator>
  <cp:lastModifiedBy>wsc</cp:lastModifiedBy>
  <cp:revision>229</cp:revision>
  <dcterms:created xsi:type="dcterms:W3CDTF">2016-12-18T11:54:38Z</dcterms:created>
  <dcterms:modified xsi:type="dcterms:W3CDTF">2020-01-12T07:52:59Z</dcterms:modified>
</cp:coreProperties>
</file>